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1" r:id="rId6"/>
    <p:sldId id="262" r:id="rId7"/>
    <p:sldId id="264" r:id="rId8"/>
    <p:sldId id="265" r:id="rId9"/>
    <p:sldId id="259" r:id="rId10"/>
    <p:sldId id="260" r:id="rId11"/>
    <p:sldId id="263" r:id="rId12"/>
    <p:sldId id="266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0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diel Aldana" userId="535ec5d21c8c5075" providerId="LiveId" clId="{9DAD1A25-00DA-4C6A-AFEF-CDAF04C7E8D1}"/>
    <pc:docChg chg="custSel modSld">
      <pc:chgData name="Abdiel Aldana" userId="535ec5d21c8c5075" providerId="LiveId" clId="{9DAD1A25-00DA-4C6A-AFEF-CDAF04C7E8D1}" dt="2023-05-10T21:43:02.213" v="185" actId="1035"/>
      <pc:docMkLst>
        <pc:docMk/>
      </pc:docMkLst>
      <pc:sldChg chg="modSp mod">
        <pc:chgData name="Abdiel Aldana" userId="535ec5d21c8c5075" providerId="LiveId" clId="{9DAD1A25-00DA-4C6A-AFEF-CDAF04C7E8D1}" dt="2023-05-10T21:43:02.213" v="185" actId="1035"/>
        <pc:sldMkLst>
          <pc:docMk/>
          <pc:sldMk cId="3269020708" sldId="262"/>
        </pc:sldMkLst>
        <pc:spChg chg="mod">
          <ac:chgData name="Abdiel Aldana" userId="535ec5d21c8c5075" providerId="LiveId" clId="{9DAD1A25-00DA-4C6A-AFEF-CDAF04C7E8D1}" dt="2023-05-10T21:43:02.213" v="185" actId="1035"/>
          <ac:spMkLst>
            <pc:docMk/>
            <pc:sldMk cId="3269020708" sldId="262"/>
            <ac:spMk id="7" creationId="{49B4C80D-C4D9-E17D-E148-C1E19C23E99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B4ED30-3120-A6A6-D4AC-E80B11CC3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647330-F253-DB87-A885-7B581C472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450A1B-445C-BD95-AEFD-F6937498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10/05/2023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867B7E-D69C-4CBB-CB08-58E10871E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1894EE-2E00-16C2-3151-07F53D95C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344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164023-7F39-4B63-C298-5237101DF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E3791B-4856-98C3-FE61-2A6442789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6733E8-E091-C893-AA59-1ADC16923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10/05/2023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8E7C4B-248F-476E-0C86-349C30C2F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6690BB-1AFD-48C1-88CB-92CCF465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3923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BF1F54-33FB-F7A7-20F1-913A558B16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D7AA31-24EB-8FF2-A680-4E6AC0EED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6B70E3-A010-8046-E30A-EAC118C0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10/05/2023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EE16B8-0A6D-9123-7464-8DA260DA6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FDC623-1BD5-D0B3-4A46-BF2EF8E71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5958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FAF015-5317-C468-CDF7-E9123EDA0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DFC59C-CD6A-A5C6-4290-F233E57B3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067826-B8BD-E71D-97B7-C070447E2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10/05/2023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3EF2F8-4CC0-83AF-551B-0883740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6E7D48-B1B8-0E50-B568-569F58AA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712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95DAF4-E40F-916F-BFCC-D3960C43A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76A049-4DFA-D93C-AC95-2A31A041B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BCC302-C567-2781-B011-89AC2EC18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10/05/2023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F5F3D5-DB8D-C090-6A0C-4C33C725C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0D1B96-CFB2-4332-9997-F9F164ADE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131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A0A1FE-0DD8-0AB2-6820-7919422CF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65FF39-6D4B-E9AE-69B8-9A8D9243BE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BFF494-B213-50CC-9344-9BC78743A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00FFE4-93D3-64B3-30D3-6FDC2CEDC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10/05/2023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149E16-9895-B067-59E5-0F8A69A7A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C9354-9244-A20C-13BE-111A8101E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659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18C104-1648-D7B7-8DDA-BEB87D755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B01F5FD-E86A-1DD4-FA0D-1D374E76B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7F86DCD-0DFA-9B54-8767-C3A102F44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3BB3C60-8E26-F9EC-1A40-57E768E6D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31D296-583B-DCB5-1BFE-3D6ECCFC7F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31665E5-5274-FA2F-2CCC-050348FAD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10/05/2023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9F373B9-004B-C42D-033A-06CB60346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E169FB8-0B27-2591-FCC1-F3C2ACDA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4708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5E7DB4-130D-DECF-DDAF-77FA6F57E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9BEAAC0-A05F-468E-1948-EDAF38FBA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10/05/2023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F69ED38-C7DD-FFC4-1BD8-2027A4B26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3D08F4-1098-FBF8-689C-032B74B8E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9545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97C9611-3608-1194-2196-DA8948F5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10/05/2023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A67BA12-037E-8C4F-802D-0735CDB22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38A981E-A951-2D45-071B-98D67D42B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992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545D04-C118-9D62-4561-87238883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9772C5-8017-89A2-5327-CC9A25AE7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212A5A-6D19-D33F-5CF2-DFE6C2270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6D6D56-6920-0112-6187-D1ABA4C57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10/05/2023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DD29A2-B98D-AD67-2998-A82F8C5BA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4059645-46EC-D46D-BB0C-EF9E1C580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214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8A5274-19C9-CF01-46F3-4B1E68E94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3E5D960-4D5A-1440-2415-B3E01DF33A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720427-0DC3-50FB-2EA5-F07239A39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8E10B0-B6D3-0163-4E94-60FE85B87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10/05/2023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608BD6-AC65-5A28-0C36-1733A4AD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DA8F38-4DA5-AA83-7C50-45D706A96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088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59143EF-B451-1897-907D-5110AC3A1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C95E72-A45C-07F6-D8D6-CFF8D066A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A15767-798B-A748-B74F-FDEF059B4E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07AE5-8D20-4835-B408-3213757BA7ED}" type="datetimeFigureOut">
              <a:rPr lang="es-MX" smtClean="0"/>
              <a:t>10/05/2023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32A114-E710-4D3F-17B1-1BC745527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E6D6DC-9AE8-271B-B0A9-80A3EEB28D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7753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45B39A3-A115-9F18-61C2-9EEE3ED5AA4E}"/>
              </a:ext>
            </a:extLst>
          </p:cNvPr>
          <p:cNvSpPr txBox="1"/>
          <p:nvPr/>
        </p:nvSpPr>
        <p:spPr>
          <a:xfrm>
            <a:off x="1673902" y="1768839"/>
            <a:ext cx="884419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>
                <a:solidFill>
                  <a:srgbClr val="0070C0"/>
                </a:solidFill>
              </a:rPr>
              <a:t>Funciones de la Mercadotecnia</a:t>
            </a:r>
          </a:p>
        </p:txBody>
      </p:sp>
    </p:spTree>
    <p:extLst>
      <p:ext uri="{BB962C8B-B14F-4D97-AF65-F5344CB8AC3E}">
        <p14:creationId xmlns:p14="http://schemas.microsoft.com/office/powerpoint/2010/main" val="296731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D94B31-22B1-3E0B-9C73-02189D3E5004}"/>
              </a:ext>
            </a:extLst>
          </p:cNvPr>
          <p:cNvSpPr txBox="1"/>
          <p:nvPr/>
        </p:nvSpPr>
        <p:spPr>
          <a:xfrm>
            <a:off x="404735" y="344774"/>
            <a:ext cx="2995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5 – Promoción 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941257" y="1734393"/>
            <a:ext cx="1030948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dirty="0"/>
              <a:t>Los productos no sólo se promueven a través de los medios masivos de comunicación, también por medio de folletos, regalos y muestras, entre otros. Es necesario </a:t>
            </a:r>
            <a:r>
              <a:rPr lang="es-MX" sz="4000" dirty="0">
                <a:solidFill>
                  <a:srgbClr val="0070C0"/>
                </a:solidFill>
              </a:rPr>
              <a:t>combinar estrategias </a:t>
            </a:r>
            <a:r>
              <a:rPr lang="es-MX" sz="4000" dirty="0"/>
              <a:t>de promoción para lograr los objetivos, incluyendo la promoción de ventas, la publicidad, las relaciones públicas, etcétera</a:t>
            </a:r>
          </a:p>
        </p:txBody>
      </p:sp>
    </p:spTree>
    <p:extLst>
      <p:ext uri="{BB962C8B-B14F-4D97-AF65-F5344CB8AC3E}">
        <p14:creationId xmlns:p14="http://schemas.microsoft.com/office/powerpoint/2010/main" val="416695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D94B31-22B1-3E0B-9C73-02189D3E5004}"/>
              </a:ext>
            </a:extLst>
          </p:cNvPr>
          <p:cNvSpPr txBox="1"/>
          <p:nvPr/>
        </p:nvSpPr>
        <p:spPr>
          <a:xfrm>
            <a:off x="404735" y="344774"/>
            <a:ext cx="18428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6 - Venta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762937" y="2528872"/>
            <a:ext cx="1066612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dirty="0"/>
              <a:t>Se le llama venta a toda actividad que </a:t>
            </a:r>
            <a:r>
              <a:rPr lang="es-MX" sz="4000" dirty="0">
                <a:solidFill>
                  <a:schemeClr val="accent1"/>
                </a:solidFill>
              </a:rPr>
              <a:t>genera</a:t>
            </a:r>
            <a:r>
              <a:rPr lang="es-MX" sz="4000" dirty="0"/>
              <a:t> en los </a:t>
            </a:r>
            <a:r>
              <a:rPr lang="es-MX" sz="4000" dirty="0">
                <a:solidFill>
                  <a:srgbClr val="0070C0"/>
                </a:solidFill>
              </a:rPr>
              <a:t>clientes</a:t>
            </a:r>
            <a:r>
              <a:rPr lang="es-MX" sz="4000" dirty="0"/>
              <a:t> el último </a:t>
            </a:r>
            <a:r>
              <a:rPr lang="es-MX" sz="4000" dirty="0">
                <a:solidFill>
                  <a:srgbClr val="0070C0"/>
                </a:solidFill>
              </a:rPr>
              <a:t>impulso</a:t>
            </a:r>
            <a:r>
              <a:rPr lang="es-MX" sz="4000" dirty="0"/>
              <a:t> hacia el intercambio. En esta fase se hace efectivo el esfuerzo de las actividades anteriores.</a:t>
            </a:r>
          </a:p>
        </p:txBody>
      </p:sp>
    </p:spTree>
    <p:extLst>
      <p:ext uri="{BB962C8B-B14F-4D97-AF65-F5344CB8AC3E}">
        <p14:creationId xmlns:p14="http://schemas.microsoft.com/office/powerpoint/2010/main" val="1845918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D94B31-22B1-3E0B-9C73-02189D3E5004}"/>
              </a:ext>
            </a:extLst>
          </p:cNvPr>
          <p:cNvSpPr txBox="1"/>
          <p:nvPr/>
        </p:nvSpPr>
        <p:spPr>
          <a:xfrm>
            <a:off x="404735" y="344774"/>
            <a:ext cx="2544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7 – Posventa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762937" y="2172938"/>
            <a:ext cx="1066612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dirty="0"/>
              <a:t>Llamamos </a:t>
            </a:r>
            <a:r>
              <a:rPr lang="es-MX" sz="4000" dirty="0">
                <a:solidFill>
                  <a:schemeClr val="accent1"/>
                </a:solidFill>
              </a:rPr>
              <a:t>posventa</a:t>
            </a:r>
            <a:r>
              <a:rPr lang="es-MX" sz="4000" dirty="0"/>
              <a:t> a la </a:t>
            </a:r>
            <a:r>
              <a:rPr lang="es-MX" sz="4000" dirty="0">
                <a:solidFill>
                  <a:schemeClr val="accent1"/>
                </a:solidFill>
              </a:rPr>
              <a:t>actividad</a:t>
            </a:r>
            <a:r>
              <a:rPr lang="es-MX" sz="4000" dirty="0"/>
              <a:t> que </a:t>
            </a:r>
            <a:r>
              <a:rPr lang="es-MX" sz="4000" dirty="0">
                <a:solidFill>
                  <a:schemeClr val="accent1"/>
                </a:solidFill>
              </a:rPr>
              <a:t>asegura</a:t>
            </a:r>
            <a:r>
              <a:rPr lang="es-MX" sz="4000" dirty="0"/>
              <a:t> la satisfacción de </a:t>
            </a:r>
            <a:r>
              <a:rPr lang="es-MX" sz="4000" dirty="0">
                <a:solidFill>
                  <a:schemeClr val="accent1"/>
                </a:solidFill>
              </a:rPr>
              <a:t>necesidades</a:t>
            </a:r>
            <a:r>
              <a:rPr lang="es-MX" sz="4000" dirty="0"/>
              <a:t> a través del </a:t>
            </a:r>
            <a:r>
              <a:rPr lang="es-MX" sz="4000" dirty="0">
                <a:solidFill>
                  <a:schemeClr val="accent1"/>
                </a:solidFill>
              </a:rPr>
              <a:t>producto</a:t>
            </a:r>
            <a:r>
              <a:rPr lang="es-MX" sz="4000" dirty="0"/>
              <a:t>. Lo importante no es vender una vez, sino permanecer en el mercado (en este punto se analiza nuevamente el mercado con fines de retroalimentación).</a:t>
            </a:r>
          </a:p>
        </p:txBody>
      </p:sp>
    </p:spTree>
    <p:extLst>
      <p:ext uri="{BB962C8B-B14F-4D97-AF65-F5344CB8AC3E}">
        <p14:creationId xmlns:p14="http://schemas.microsoft.com/office/powerpoint/2010/main" val="817563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1277911" y="1704413"/>
            <a:ext cx="1030948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4000" dirty="0"/>
              <a:t>1 - La investigación de mercado </a:t>
            </a:r>
          </a:p>
          <a:p>
            <a:r>
              <a:rPr lang="es-MX" sz="4000" dirty="0"/>
              <a:t>2 - Decisiones sobre el producto</a:t>
            </a:r>
          </a:p>
          <a:p>
            <a:r>
              <a:rPr lang="es-MX" sz="4000" dirty="0"/>
              <a:t>3 - Decisiones de Precio</a:t>
            </a:r>
          </a:p>
          <a:p>
            <a:r>
              <a:rPr lang="es-MX" sz="4000" dirty="0"/>
              <a:t>4 – Distribución o Plaza</a:t>
            </a:r>
          </a:p>
          <a:p>
            <a:r>
              <a:rPr lang="es-MX" sz="4000" dirty="0"/>
              <a:t>5 – Promoción</a:t>
            </a:r>
          </a:p>
          <a:p>
            <a:r>
              <a:rPr lang="es-MX" sz="4000" dirty="0"/>
              <a:t>6 – Venta</a:t>
            </a:r>
          </a:p>
          <a:p>
            <a:r>
              <a:rPr lang="es-MX" sz="4000" dirty="0"/>
              <a:t>7 – Posventa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DBED34-EEB5-637F-8494-9816705B5314}"/>
              </a:ext>
            </a:extLst>
          </p:cNvPr>
          <p:cNvSpPr txBox="1"/>
          <p:nvPr/>
        </p:nvSpPr>
        <p:spPr>
          <a:xfrm>
            <a:off x="404735" y="344774"/>
            <a:ext cx="6148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Funciones de la Mercadotecnia</a:t>
            </a:r>
          </a:p>
        </p:txBody>
      </p:sp>
    </p:spTree>
    <p:extLst>
      <p:ext uri="{BB962C8B-B14F-4D97-AF65-F5344CB8AC3E}">
        <p14:creationId xmlns:p14="http://schemas.microsoft.com/office/powerpoint/2010/main" val="2412299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828206" y="2603823"/>
            <a:ext cx="1030948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b="1" dirty="0">
                <a:solidFill>
                  <a:srgbClr val="0070C0"/>
                </a:solidFill>
              </a:rPr>
              <a:t>La investigación de mercado </a:t>
            </a:r>
            <a:r>
              <a:rPr lang="es-MX" sz="4000" dirty="0"/>
              <a:t>implica realizar estudios para obtener información que facilite la práctica de la mercadotecnia.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DBED34-EEB5-637F-8494-9816705B5314}"/>
              </a:ext>
            </a:extLst>
          </p:cNvPr>
          <p:cNvSpPr txBox="1"/>
          <p:nvPr/>
        </p:nvSpPr>
        <p:spPr>
          <a:xfrm>
            <a:off x="404735" y="344774"/>
            <a:ext cx="6148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1 - La investigación de mercado </a:t>
            </a:r>
          </a:p>
        </p:txBody>
      </p:sp>
    </p:spTree>
    <p:extLst>
      <p:ext uri="{BB962C8B-B14F-4D97-AF65-F5344CB8AC3E}">
        <p14:creationId xmlns:p14="http://schemas.microsoft.com/office/powerpoint/2010/main" val="3024069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D94B31-22B1-3E0B-9C73-02189D3E5004}"/>
              </a:ext>
            </a:extLst>
          </p:cNvPr>
          <p:cNvSpPr txBox="1"/>
          <p:nvPr/>
        </p:nvSpPr>
        <p:spPr>
          <a:xfrm>
            <a:off x="404735" y="344774"/>
            <a:ext cx="6148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1 - La investigación de mercado 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828206" y="1869305"/>
            <a:ext cx="1030948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dirty="0"/>
              <a:t>Conocer </a:t>
            </a:r>
            <a:r>
              <a:rPr lang="es-MX" sz="4000" dirty="0">
                <a:solidFill>
                  <a:srgbClr val="0070C0"/>
                </a:solidFill>
              </a:rPr>
              <a:t>quiénes son </a:t>
            </a:r>
            <a:r>
              <a:rPr lang="es-MX" sz="4000" dirty="0"/>
              <a:t>o pueden ser los consumidores o </a:t>
            </a:r>
            <a:r>
              <a:rPr lang="es-MX" sz="4000" dirty="0">
                <a:solidFill>
                  <a:srgbClr val="0070C0"/>
                </a:solidFill>
              </a:rPr>
              <a:t>clientes</a:t>
            </a:r>
            <a:r>
              <a:rPr lang="es-MX" sz="4000" dirty="0"/>
              <a:t> </a:t>
            </a:r>
            <a:r>
              <a:rPr lang="es-MX" sz="4000" dirty="0">
                <a:solidFill>
                  <a:srgbClr val="0070C0"/>
                </a:solidFill>
              </a:rPr>
              <a:t>potenciales</a:t>
            </a:r>
            <a:r>
              <a:rPr lang="es-MX" sz="4000" dirty="0"/>
              <a:t>; identificar sus características: qué hacen, dónde compran, por qué, </a:t>
            </a:r>
            <a:r>
              <a:rPr lang="es-MX" sz="4000" dirty="0">
                <a:solidFill>
                  <a:srgbClr val="0070C0"/>
                </a:solidFill>
              </a:rPr>
              <a:t>dónde están</a:t>
            </a:r>
            <a:r>
              <a:rPr lang="es-MX" sz="4000" dirty="0"/>
              <a:t> localizados, cuáles son sus ingresos, edades, </a:t>
            </a:r>
            <a:r>
              <a:rPr lang="es-MX" sz="4000" dirty="0">
                <a:solidFill>
                  <a:srgbClr val="0070C0"/>
                </a:solidFill>
              </a:rPr>
              <a:t>comportamientos</a:t>
            </a:r>
            <a:r>
              <a:rPr lang="es-MX" sz="4000" dirty="0"/>
              <a:t>, etcétera. Cuanto más se conozca del mercado, mayores serán las probabilidades de éxito.</a:t>
            </a:r>
          </a:p>
        </p:txBody>
      </p:sp>
    </p:spTree>
    <p:extLst>
      <p:ext uri="{BB962C8B-B14F-4D97-AF65-F5344CB8AC3E}">
        <p14:creationId xmlns:p14="http://schemas.microsoft.com/office/powerpoint/2010/main" val="851876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D94B31-22B1-3E0B-9C73-02189D3E5004}"/>
              </a:ext>
            </a:extLst>
          </p:cNvPr>
          <p:cNvSpPr txBox="1"/>
          <p:nvPr/>
        </p:nvSpPr>
        <p:spPr>
          <a:xfrm>
            <a:off x="404735" y="344774"/>
            <a:ext cx="64183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2 - Decisiones sobre el producto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941257" y="1734393"/>
            <a:ext cx="1030948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b="1" dirty="0">
                <a:solidFill>
                  <a:srgbClr val="0070C0"/>
                </a:solidFill>
              </a:rPr>
              <a:t>Decisiones sobre el producto </a:t>
            </a:r>
            <a:r>
              <a:rPr lang="es-MX" sz="4000" dirty="0"/>
              <a:t>se refiere al diseño del producto que satisfará las necesidades del grupo para el que fue creado. Es muy importante darle al producto un </a:t>
            </a:r>
            <a:r>
              <a:rPr lang="es-MX" sz="4000" dirty="0">
                <a:solidFill>
                  <a:srgbClr val="0070C0"/>
                </a:solidFill>
              </a:rPr>
              <a:t>nombre adecuado </a:t>
            </a:r>
            <a:r>
              <a:rPr lang="es-MX" sz="4000" dirty="0"/>
              <a:t>y un envase que, además de protegerlo, lo diferencie de los demás. </a:t>
            </a:r>
          </a:p>
        </p:txBody>
      </p:sp>
    </p:spTree>
    <p:extLst>
      <p:ext uri="{BB962C8B-B14F-4D97-AF65-F5344CB8AC3E}">
        <p14:creationId xmlns:p14="http://schemas.microsoft.com/office/powerpoint/2010/main" val="1428181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D94B31-22B1-3E0B-9C73-02189D3E5004}"/>
              </a:ext>
            </a:extLst>
          </p:cNvPr>
          <p:cNvSpPr txBox="1"/>
          <p:nvPr/>
        </p:nvSpPr>
        <p:spPr>
          <a:xfrm>
            <a:off x="404735" y="344774"/>
            <a:ext cx="4716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3 - Decisiones de Precio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941257" y="1832557"/>
            <a:ext cx="10309485" cy="5542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dirty="0"/>
              <a:t>Es necesario </a:t>
            </a:r>
            <a:r>
              <a:rPr lang="es-MX" sz="4000" dirty="0">
                <a:solidFill>
                  <a:srgbClr val="0070C0"/>
                </a:solidFill>
              </a:rPr>
              <a:t>asignarle un precio </a:t>
            </a:r>
            <a:r>
              <a:rPr lang="es-MX" sz="4000" dirty="0"/>
              <a:t>que sea justo para las necesidades tanto de la organización como del mercado. Verificando costos de producción, distribución y promoción del producto o servicio, así mismo el precio de los competidores en el mercado.</a:t>
            </a:r>
          </a:p>
        </p:txBody>
      </p:sp>
    </p:spTree>
    <p:extLst>
      <p:ext uri="{BB962C8B-B14F-4D97-AF65-F5344CB8AC3E}">
        <p14:creationId xmlns:p14="http://schemas.microsoft.com/office/powerpoint/2010/main" val="3269020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D94B31-22B1-3E0B-9C73-02189D3E5004}"/>
              </a:ext>
            </a:extLst>
          </p:cNvPr>
          <p:cNvSpPr txBox="1"/>
          <p:nvPr/>
        </p:nvSpPr>
        <p:spPr>
          <a:xfrm>
            <a:off x="404735" y="344774"/>
            <a:ext cx="452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4 – Distribución o Plaza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762937" y="2528872"/>
            <a:ext cx="1066612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dirty="0"/>
              <a:t>En </a:t>
            </a:r>
            <a:r>
              <a:rPr lang="es-MX" sz="4000" dirty="0">
                <a:solidFill>
                  <a:schemeClr val="accent1"/>
                </a:solidFill>
              </a:rPr>
              <a:t>la distribución o plaza </a:t>
            </a:r>
            <a:r>
              <a:rPr lang="es-MX" sz="4000" dirty="0"/>
              <a:t>es necesario establecer las bases para que </a:t>
            </a:r>
            <a:r>
              <a:rPr lang="es-MX" sz="4000" dirty="0">
                <a:solidFill>
                  <a:schemeClr val="accent1"/>
                </a:solidFill>
              </a:rPr>
              <a:t>el producto llegue del fabricante al consumidor</a:t>
            </a:r>
            <a:r>
              <a:rPr lang="es-MX" sz="4000" dirty="0"/>
              <a:t>; estos intercambios se dan entre mayoristas y detallistas. </a:t>
            </a:r>
          </a:p>
        </p:txBody>
      </p:sp>
    </p:spTree>
    <p:extLst>
      <p:ext uri="{BB962C8B-B14F-4D97-AF65-F5344CB8AC3E}">
        <p14:creationId xmlns:p14="http://schemas.microsoft.com/office/powerpoint/2010/main" val="3055643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D94B31-22B1-3E0B-9C73-02189D3E5004}"/>
              </a:ext>
            </a:extLst>
          </p:cNvPr>
          <p:cNvSpPr txBox="1"/>
          <p:nvPr/>
        </p:nvSpPr>
        <p:spPr>
          <a:xfrm>
            <a:off x="404735" y="344774"/>
            <a:ext cx="452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4 – Distribución o Plaza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762937" y="2528872"/>
            <a:ext cx="1066612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dirty="0"/>
              <a:t>Es importante el manejo de materiales, transporte, almacenaje, todo esto con el fin de tener el </a:t>
            </a:r>
            <a:r>
              <a:rPr lang="es-MX" sz="4000" dirty="0">
                <a:solidFill>
                  <a:schemeClr val="accent1"/>
                </a:solidFill>
              </a:rPr>
              <a:t>producto óptimo </a:t>
            </a:r>
            <a:r>
              <a:rPr lang="es-MX" sz="4000" dirty="0"/>
              <a:t>al mejor </a:t>
            </a:r>
            <a:r>
              <a:rPr lang="es-MX" sz="4000" dirty="0">
                <a:solidFill>
                  <a:schemeClr val="accent1"/>
                </a:solidFill>
              </a:rPr>
              <a:t>precio</a:t>
            </a:r>
            <a:r>
              <a:rPr lang="es-MX" sz="4000" dirty="0"/>
              <a:t>, en el mejor </a:t>
            </a:r>
            <a:r>
              <a:rPr lang="es-MX" sz="4000" dirty="0">
                <a:solidFill>
                  <a:schemeClr val="accent1"/>
                </a:solidFill>
              </a:rPr>
              <a:t>lugar</a:t>
            </a:r>
            <a:r>
              <a:rPr lang="es-MX" sz="4000" dirty="0"/>
              <a:t> y al menor </a:t>
            </a:r>
            <a:r>
              <a:rPr lang="es-MX" sz="4000" dirty="0">
                <a:solidFill>
                  <a:schemeClr val="accent1"/>
                </a:solidFill>
              </a:rPr>
              <a:t>tiempo</a:t>
            </a:r>
            <a:r>
              <a:rPr lang="es-MX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7368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D94B31-22B1-3E0B-9C73-02189D3E5004}"/>
              </a:ext>
            </a:extLst>
          </p:cNvPr>
          <p:cNvSpPr txBox="1"/>
          <p:nvPr/>
        </p:nvSpPr>
        <p:spPr>
          <a:xfrm>
            <a:off x="404735" y="344774"/>
            <a:ext cx="2995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5 – Promoción 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843197" y="2453921"/>
            <a:ext cx="1030948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b="1" dirty="0">
                <a:solidFill>
                  <a:srgbClr val="0070C0"/>
                </a:solidFill>
              </a:rPr>
              <a:t>La promoción </a:t>
            </a:r>
            <a:r>
              <a:rPr lang="es-MX" sz="4000" dirty="0"/>
              <a:t>es dar a </a:t>
            </a:r>
            <a:r>
              <a:rPr lang="es-MX" sz="4000" b="1" dirty="0">
                <a:solidFill>
                  <a:srgbClr val="0070C0"/>
                </a:solidFill>
              </a:rPr>
              <a:t>conocer el producto </a:t>
            </a:r>
            <a:r>
              <a:rPr lang="es-MX" sz="4000" dirty="0"/>
              <a:t>al consumidor. Se debe persuadir a los clientes de que adquieran los artículos que satisfagan sus necesidades.</a:t>
            </a:r>
          </a:p>
        </p:txBody>
      </p:sp>
    </p:spTree>
    <p:extLst>
      <p:ext uri="{BB962C8B-B14F-4D97-AF65-F5344CB8AC3E}">
        <p14:creationId xmlns:p14="http://schemas.microsoft.com/office/powerpoint/2010/main" val="20314915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463</Words>
  <Application>Microsoft Office PowerPoint</Application>
  <PresentationFormat>Panorámica</PresentationFormat>
  <Paragraphs>29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Abdiel Aldana</dc:creator>
  <cp:lastModifiedBy>Abdiel Aldana</cp:lastModifiedBy>
  <cp:revision>1</cp:revision>
  <dcterms:created xsi:type="dcterms:W3CDTF">2023-01-18T22:37:13Z</dcterms:created>
  <dcterms:modified xsi:type="dcterms:W3CDTF">2023-05-10T21:43:12Z</dcterms:modified>
</cp:coreProperties>
</file>