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1074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diel Aldana" userId="535ec5d21c8c5075" providerId="LiveId" clId="{249E824B-8C49-4CC7-8092-FE881E293F26}"/>
    <pc:docChg chg="undo custSel modSld">
      <pc:chgData name="Abdiel Aldana" userId="535ec5d21c8c5075" providerId="LiveId" clId="{249E824B-8C49-4CC7-8092-FE881E293F26}" dt="2025-05-22T22:11:01.267" v="4" actId="21"/>
      <pc:docMkLst>
        <pc:docMk/>
      </pc:docMkLst>
      <pc:sldChg chg="modSp mod">
        <pc:chgData name="Abdiel Aldana" userId="535ec5d21c8c5075" providerId="LiveId" clId="{249E824B-8C49-4CC7-8092-FE881E293F26}" dt="2025-05-22T22:11:01.267" v="4" actId="21"/>
        <pc:sldMkLst>
          <pc:docMk/>
          <pc:sldMk cId="4051589464" sldId="269"/>
        </pc:sldMkLst>
        <pc:spChg chg="mod">
          <ac:chgData name="Abdiel Aldana" userId="535ec5d21c8c5075" providerId="LiveId" clId="{249E824B-8C49-4CC7-8092-FE881E293F26}" dt="2025-05-22T22:11:01.267" v="4" actId="21"/>
          <ac:spMkLst>
            <pc:docMk/>
            <pc:sldMk cId="4051589464" sldId="269"/>
            <ac:spMk id="3" creationId="{24ABF2CF-7063-8C59-A8FD-9D6EE063FF6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38612F-92AC-21A0-C566-F31929EA42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53BD0CF-349A-B3AB-F01A-B6D1A14092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5ED6CB1-DBE0-3932-EFE8-2EBDEC4D0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A814-17AB-407E-9541-215E5DC4EA56}" type="datetimeFigureOut">
              <a:rPr lang="es-MX" smtClean="0"/>
              <a:t>22/05/2025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A52E893-4821-4299-122D-397AF7B4C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2DAD30A-7330-2C4C-4608-21EB8DD4C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4F79-C83C-47B6-A9FE-86CFF4BF8B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9667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329F2C-5376-EC89-9284-845CF6C78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644358D-970C-5173-B50F-4B2402FA9C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779FF7-121E-2564-4932-677791677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A814-17AB-407E-9541-215E5DC4EA56}" type="datetimeFigureOut">
              <a:rPr lang="es-MX" smtClean="0"/>
              <a:t>22/05/2025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FD41F3F-16B8-0118-2890-068194DAEE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69DD587-7DB7-E17D-0312-263D02841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4F79-C83C-47B6-A9FE-86CFF4BF8B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4537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D9DA22A-50FF-90F1-72E4-B51AAC9A04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AC26D25-F624-2493-060F-ED764975CE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72F828E-41BF-7E2B-568D-3A3D7694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A814-17AB-407E-9541-215E5DC4EA56}" type="datetimeFigureOut">
              <a:rPr lang="es-MX" smtClean="0"/>
              <a:t>22/05/2025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034EA59-79D8-40D0-DB6A-789FEA082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F1D463D-F34C-9087-BC77-E01892D2D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4F79-C83C-47B6-A9FE-86CFF4BF8B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781846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D18C6B-AE03-E5B1-3B8B-8B3155C934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EE903F-401E-A9F6-7480-35D9FF0B97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F8F2C2-3ED6-749C-0A30-E19F7E32D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A814-17AB-407E-9541-215E5DC4EA56}" type="datetimeFigureOut">
              <a:rPr lang="es-MX" smtClean="0"/>
              <a:t>22/05/2025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075D746-0947-8538-7AD2-ECDF74851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29497DA-74B8-0195-EE28-B4A307EBB4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4F79-C83C-47B6-A9FE-86CFF4BF8B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3223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1F2213-B031-87E5-591D-9F76E2A1AF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3E966F-F217-815C-AD35-3C903CF114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056C5B5-C270-763D-2194-4EEFDAFBD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A814-17AB-407E-9541-215E5DC4EA56}" type="datetimeFigureOut">
              <a:rPr lang="es-MX" smtClean="0"/>
              <a:t>22/05/2025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82D1CC-0ECD-99DB-7986-4FC46C47A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DAEA1AA-CD32-4B6C-5CB2-9FACA771AB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4F79-C83C-47B6-A9FE-86CFF4BF8B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85866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A6C600-9270-5F43-EBCB-8667BBE7B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3A0445-0907-C596-924B-FF00933147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0FFEF79-F55E-037B-A5AF-904D74C1F6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2991B57-CA53-F185-F853-B12BBD3E2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A814-17AB-407E-9541-215E5DC4EA56}" type="datetimeFigureOut">
              <a:rPr lang="es-MX" smtClean="0"/>
              <a:t>22/05/2025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9801AD1-B7E3-6003-8A09-D1F957448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0277D6-9D9B-0EB2-E073-632DD41EB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4F79-C83C-47B6-A9FE-86CFF4BF8B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50518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A060E20-66B1-FDD3-0438-D0C4A9AB6D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203EFC1-6E6D-8D6E-CAA4-D320005571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011362F-7EF3-9C1F-4983-D139B7D13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8F8B340A-DBCB-77D7-0D23-95D9E801EE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EF4CA18-DECC-714E-0478-929E9F2BEC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BC3279E-C196-DD5E-FD2A-2F5BC69E4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A814-17AB-407E-9541-215E5DC4EA56}" type="datetimeFigureOut">
              <a:rPr lang="es-MX" smtClean="0"/>
              <a:t>22/05/2025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BEE03456-CFAE-920C-4B3C-22D9092E0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3FAE5AE-6E4A-37FF-B14F-4E72A7499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4F79-C83C-47B6-A9FE-86CFF4BF8B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38224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6F0EF0-FFD9-2A35-9D2F-38002EA754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A5D4E0E-767C-88E6-6BD2-4C9E0A35B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A814-17AB-407E-9541-215E5DC4EA56}" type="datetimeFigureOut">
              <a:rPr lang="es-MX" smtClean="0"/>
              <a:t>22/05/2025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FB4629E-7E7D-23D7-79CD-630E18AC2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297FDBC2-755C-0760-01D3-D70682B47E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4F79-C83C-47B6-A9FE-86CFF4BF8B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0978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4E4D911-A905-F9D6-96D1-EF4351475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A814-17AB-407E-9541-215E5DC4EA56}" type="datetimeFigureOut">
              <a:rPr lang="es-MX" smtClean="0"/>
              <a:t>22/05/2025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3FC97BE-F85E-2506-CBBC-BABEA2E70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0512033-CE3C-61E9-4CBD-DA0C6C877D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4F79-C83C-47B6-A9FE-86CFF4BF8B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9743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0E978A-AAFD-B8DD-B9EE-BCC2D0223B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ED003A-5080-0ED4-2FA2-842A4EDDFA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EE3DE9C-E6DA-332C-3251-BBE9DA212A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C74F419-C41E-1A20-EFFC-6F698DDDA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A814-17AB-407E-9541-215E5DC4EA56}" type="datetimeFigureOut">
              <a:rPr lang="es-MX" smtClean="0"/>
              <a:t>22/05/2025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3CC900C-E2EC-0456-3175-C2982179B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6E1A761-AE84-065C-C454-1A8AD60CBB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4F79-C83C-47B6-A9FE-86CFF4BF8B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79141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E38C92-4513-2352-AF65-288231413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6AD7342-899C-48FE-D80A-705CD19132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0EB822E-6134-476D-5507-90488057F8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4746429-A426-3AAC-11A2-5CBC764E5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2A814-17AB-407E-9541-215E5DC4EA56}" type="datetimeFigureOut">
              <a:rPr lang="es-MX" smtClean="0"/>
              <a:t>22/05/2025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8B9B8EC-8531-A113-C585-BCF922DD9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E2008FA-D87F-3D81-0AA8-7C9EEE5AE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4F79-C83C-47B6-A9FE-86CFF4BF8B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61148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010631F-C5D5-30A9-AE79-B410E93CB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47CF9E9-089C-0462-0D56-3F13741B89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A0909E1-3419-913B-C4C3-4B616B91A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2A814-17AB-407E-9541-215E5DC4EA56}" type="datetimeFigureOut">
              <a:rPr lang="es-MX" smtClean="0"/>
              <a:t>22/05/2025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1834C6-80D5-1772-D7B5-6D2FD7E2CAC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A40269-56F7-3E44-653D-7CAF1F0738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94F79-C83C-47B6-A9FE-86CFF4BF8BE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0379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B1172DF-93EE-BFFC-E614-6085AC5341C3}"/>
              </a:ext>
            </a:extLst>
          </p:cNvPr>
          <p:cNvSpPr txBox="1"/>
          <p:nvPr/>
        </p:nvSpPr>
        <p:spPr>
          <a:xfrm>
            <a:off x="2458358" y="2625432"/>
            <a:ext cx="7090403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9600" b="1" dirty="0">
                <a:solidFill>
                  <a:srgbClr val="CC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Producto</a:t>
            </a: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11AF191-9C0C-74E2-78F3-F789C1617F97}"/>
              </a:ext>
            </a:extLst>
          </p:cNvPr>
          <p:cNvCxnSpPr/>
          <p:nvPr/>
        </p:nvCxnSpPr>
        <p:spPr>
          <a:xfrm>
            <a:off x="314793" y="374754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824C840-DAE9-8594-0EFF-8FAE28BF4277}"/>
              </a:ext>
            </a:extLst>
          </p:cNvPr>
          <p:cNvCxnSpPr/>
          <p:nvPr/>
        </p:nvCxnSpPr>
        <p:spPr>
          <a:xfrm>
            <a:off x="314793" y="6595672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0B775A2-1A90-B153-0E84-8F55D23F69DB}"/>
              </a:ext>
            </a:extLst>
          </p:cNvPr>
          <p:cNvCxnSpPr/>
          <p:nvPr/>
        </p:nvCxnSpPr>
        <p:spPr>
          <a:xfrm>
            <a:off x="314793" y="6445770"/>
            <a:ext cx="11377535" cy="0"/>
          </a:xfrm>
          <a:prstGeom prst="line">
            <a:avLst/>
          </a:prstGeom>
          <a:ln w="2857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71749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11AF191-9C0C-74E2-78F3-F789C1617F97}"/>
              </a:ext>
            </a:extLst>
          </p:cNvPr>
          <p:cNvCxnSpPr/>
          <p:nvPr/>
        </p:nvCxnSpPr>
        <p:spPr>
          <a:xfrm>
            <a:off x="314793" y="374754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824C840-DAE9-8594-0EFF-8FAE28BF4277}"/>
              </a:ext>
            </a:extLst>
          </p:cNvPr>
          <p:cNvCxnSpPr/>
          <p:nvPr/>
        </p:nvCxnSpPr>
        <p:spPr>
          <a:xfrm>
            <a:off x="314793" y="6595672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0B775A2-1A90-B153-0E84-8F55D23F69DB}"/>
              </a:ext>
            </a:extLst>
          </p:cNvPr>
          <p:cNvCxnSpPr/>
          <p:nvPr/>
        </p:nvCxnSpPr>
        <p:spPr>
          <a:xfrm>
            <a:off x="314793" y="6445770"/>
            <a:ext cx="11377535" cy="0"/>
          </a:xfrm>
          <a:prstGeom prst="line">
            <a:avLst/>
          </a:prstGeom>
          <a:ln w="2857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24ABF2CF-7063-8C59-A8FD-9D6EE063FF62}"/>
              </a:ext>
            </a:extLst>
          </p:cNvPr>
          <p:cNvSpPr txBox="1"/>
          <p:nvPr/>
        </p:nvSpPr>
        <p:spPr>
          <a:xfrm>
            <a:off x="684551" y="2151727"/>
            <a:ext cx="1082289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b="1" dirty="0">
                <a:solidFill>
                  <a:srgbClr val="CC0099"/>
                </a:solidFill>
              </a:rPr>
              <a:t>2 - Productos industriales</a:t>
            </a:r>
          </a:p>
          <a:p>
            <a:pPr algn="just"/>
            <a:r>
              <a:rPr lang="es-MX" sz="4000" dirty="0"/>
              <a:t>Son bienes o servicios utilizados en la producción de otros artículos, es decir, no se venden a los consumidores finales.</a:t>
            </a:r>
            <a:endParaRPr lang="es-MX" sz="4000" dirty="0">
              <a:solidFill>
                <a:srgbClr val="CC0099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7388AA1-63A8-0A31-19EC-F1461758ACEB}"/>
              </a:ext>
            </a:extLst>
          </p:cNvPr>
          <p:cNvSpPr txBox="1"/>
          <p:nvPr/>
        </p:nvSpPr>
        <p:spPr>
          <a:xfrm>
            <a:off x="6096001" y="374873"/>
            <a:ext cx="55963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2400" b="1" dirty="0">
                <a:solidFill>
                  <a:srgbClr val="CC0099"/>
                </a:solidFill>
              </a:rPr>
              <a:t>Clasificación de los Productos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757126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11AF191-9C0C-74E2-78F3-F789C1617F97}"/>
              </a:ext>
            </a:extLst>
          </p:cNvPr>
          <p:cNvCxnSpPr/>
          <p:nvPr/>
        </p:nvCxnSpPr>
        <p:spPr>
          <a:xfrm>
            <a:off x="314793" y="374754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824C840-DAE9-8594-0EFF-8FAE28BF4277}"/>
              </a:ext>
            </a:extLst>
          </p:cNvPr>
          <p:cNvCxnSpPr/>
          <p:nvPr/>
        </p:nvCxnSpPr>
        <p:spPr>
          <a:xfrm>
            <a:off x="314793" y="6595672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0B775A2-1A90-B153-0E84-8F55D23F69DB}"/>
              </a:ext>
            </a:extLst>
          </p:cNvPr>
          <p:cNvCxnSpPr/>
          <p:nvPr/>
        </p:nvCxnSpPr>
        <p:spPr>
          <a:xfrm>
            <a:off x="314793" y="6445770"/>
            <a:ext cx="11377535" cy="0"/>
          </a:xfrm>
          <a:prstGeom prst="line">
            <a:avLst/>
          </a:prstGeom>
          <a:ln w="2857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24ABF2CF-7063-8C59-A8FD-9D6EE063FF62}"/>
              </a:ext>
            </a:extLst>
          </p:cNvPr>
          <p:cNvSpPr txBox="1"/>
          <p:nvPr/>
        </p:nvSpPr>
        <p:spPr>
          <a:xfrm>
            <a:off x="684551" y="1440551"/>
            <a:ext cx="1082289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dirty="0">
                <a:solidFill>
                  <a:srgbClr val="CC0099"/>
                </a:solidFill>
              </a:rPr>
              <a:t>■</a:t>
            </a:r>
            <a:r>
              <a:rPr lang="es-MX" sz="2800" dirty="0"/>
              <a:t>	Instalaciones (plantas industriales, terrenos)</a:t>
            </a:r>
          </a:p>
          <a:p>
            <a:pPr algn="just"/>
            <a:r>
              <a:rPr lang="es-MX" sz="2800" dirty="0">
                <a:solidFill>
                  <a:srgbClr val="CC0099"/>
                </a:solidFill>
              </a:rPr>
              <a:t>■</a:t>
            </a:r>
            <a:r>
              <a:rPr lang="es-MX" sz="2800" dirty="0"/>
              <a:t>	Equipos (herramientas).</a:t>
            </a:r>
          </a:p>
          <a:p>
            <a:pPr algn="just"/>
            <a:r>
              <a:rPr lang="es-MX" sz="2800" dirty="0">
                <a:solidFill>
                  <a:srgbClr val="CC0099"/>
                </a:solidFill>
              </a:rPr>
              <a:t>■</a:t>
            </a:r>
            <a:r>
              <a:rPr lang="es-MX" sz="2800" dirty="0"/>
              <a:t>	Materiales de operación (aceites, papelería, focos).</a:t>
            </a:r>
          </a:p>
          <a:p>
            <a:pPr algn="just"/>
            <a:r>
              <a:rPr lang="es-MX" sz="2800" dirty="0">
                <a:solidFill>
                  <a:srgbClr val="CC0099"/>
                </a:solidFill>
              </a:rPr>
              <a:t>■</a:t>
            </a:r>
            <a:r>
              <a:rPr lang="es-MX" sz="2800" dirty="0"/>
              <a:t>	Servicios</a:t>
            </a:r>
            <a:r>
              <a:rPr lang="es-MX" sz="2800" dirty="0">
                <a:solidFill>
                  <a:schemeClr val="bg1">
                    <a:lumMod val="50000"/>
                  </a:schemeClr>
                </a:solidFill>
              </a:rPr>
              <a:t>  </a:t>
            </a:r>
            <a:r>
              <a:rPr lang="es-MX" sz="2800" dirty="0"/>
              <a:t>(despachos contables, agencias de publicidad o bancos).</a:t>
            </a:r>
          </a:p>
          <a:p>
            <a:pPr algn="just"/>
            <a:r>
              <a:rPr lang="es-MX" sz="2800" dirty="0">
                <a:solidFill>
                  <a:srgbClr val="CC0099"/>
                </a:solidFill>
              </a:rPr>
              <a:t>■</a:t>
            </a:r>
            <a:r>
              <a:rPr lang="es-MX" sz="2800" dirty="0"/>
              <a:t>	Materiales de fabricación.</a:t>
            </a:r>
          </a:p>
          <a:p>
            <a:pPr algn="just"/>
            <a:r>
              <a:rPr lang="es-MX" sz="2800" dirty="0"/>
              <a:t>	• Productos </a:t>
            </a:r>
            <a:r>
              <a:rPr lang="es-MX" sz="2800" dirty="0" err="1"/>
              <a:t>semifacturados</a:t>
            </a:r>
            <a:r>
              <a:rPr lang="es-MX" sz="2800" dirty="0"/>
              <a:t>.</a:t>
            </a:r>
          </a:p>
          <a:p>
            <a:pPr algn="just"/>
            <a:r>
              <a:rPr lang="es-MX" sz="2800" dirty="0"/>
              <a:t>	• Productos terminados.	</a:t>
            </a:r>
          </a:p>
          <a:p>
            <a:pPr algn="just"/>
            <a:r>
              <a:rPr lang="es-MX" sz="2800" dirty="0"/>
              <a:t>	• Productos finales. </a:t>
            </a:r>
          </a:p>
          <a:p>
            <a:pPr algn="just"/>
            <a:r>
              <a:rPr lang="es-MX" sz="2800" dirty="0"/>
              <a:t>	• Materiales de empaque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5BCFCA0-51C7-6878-3E1D-D552DFB64853}"/>
              </a:ext>
            </a:extLst>
          </p:cNvPr>
          <p:cNvSpPr txBox="1"/>
          <p:nvPr/>
        </p:nvSpPr>
        <p:spPr>
          <a:xfrm>
            <a:off x="8398239" y="374873"/>
            <a:ext cx="32940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2400" b="1" dirty="0">
                <a:solidFill>
                  <a:srgbClr val="CC0099"/>
                </a:solidFill>
              </a:rPr>
              <a:t>Productos Industriales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40577409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11AF191-9C0C-74E2-78F3-F789C1617F97}"/>
              </a:ext>
            </a:extLst>
          </p:cNvPr>
          <p:cNvCxnSpPr/>
          <p:nvPr/>
        </p:nvCxnSpPr>
        <p:spPr>
          <a:xfrm>
            <a:off x="314793" y="374754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824C840-DAE9-8594-0EFF-8FAE28BF4277}"/>
              </a:ext>
            </a:extLst>
          </p:cNvPr>
          <p:cNvCxnSpPr/>
          <p:nvPr/>
        </p:nvCxnSpPr>
        <p:spPr>
          <a:xfrm>
            <a:off x="314793" y="6595672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0B775A2-1A90-B153-0E84-8F55D23F69DB}"/>
              </a:ext>
            </a:extLst>
          </p:cNvPr>
          <p:cNvCxnSpPr/>
          <p:nvPr/>
        </p:nvCxnSpPr>
        <p:spPr>
          <a:xfrm>
            <a:off x="314793" y="6445770"/>
            <a:ext cx="11377535" cy="0"/>
          </a:xfrm>
          <a:prstGeom prst="line">
            <a:avLst/>
          </a:prstGeom>
          <a:ln w="2857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24ABF2CF-7063-8C59-A8FD-9D6EE063FF62}"/>
              </a:ext>
            </a:extLst>
          </p:cNvPr>
          <p:cNvSpPr txBox="1"/>
          <p:nvPr/>
        </p:nvSpPr>
        <p:spPr>
          <a:xfrm>
            <a:off x="592111" y="1843950"/>
            <a:ext cx="1082289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b="1" dirty="0">
                <a:solidFill>
                  <a:srgbClr val="CC0099"/>
                </a:solidFill>
              </a:rPr>
              <a:t>3 - Productos gancho</a:t>
            </a:r>
          </a:p>
          <a:p>
            <a:pPr algn="just"/>
            <a:r>
              <a:rPr lang="es-MX" sz="4000" dirty="0"/>
              <a:t>Artículos que no reditúan una ganancia considerable a la empresa, pero sirven para vender otros o para dar una imagen al consumidor de que la empresa cuenta con todo lo necesario.</a:t>
            </a:r>
            <a:endParaRPr lang="es-MX" sz="4000" dirty="0">
              <a:solidFill>
                <a:srgbClr val="CC0099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7388AA1-63A8-0A31-19EC-F1461758ACEB}"/>
              </a:ext>
            </a:extLst>
          </p:cNvPr>
          <p:cNvSpPr txBox="1"/>
          <p:nvPr/>
        </p:nvSpPr>
        <p:spPr>
          <a:xfrm>
            <a:off x="6096001" y="374873"/>
            <a:ext cx="55963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2400" b="1" dirty="0">
                <a:solidFill>
                  <a:srgbClr val="CC0099"/>
                </a:solidFill>
              </a:rPr>
              <a:t>Clasificación de los Productos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2095684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11AF191-9C0C-74E2-78F3-F789C1617F97}"/>
              </a:ext>
            </a:extLst>
          </p:cNvPr>
          <p:cNvCxnSpPr/>
          <p:nvPr/>
        </p:nvCxnSpPr>
        <p:spPr>
          <a:xfrm>
            <a:off x="314793" y="374754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824C840-DAE9-8594-0EFF-8FAE28BF4277}"/>
              </a:ext>
            </a:extLst>
          </p:cNvPr>
          <p:cNvCxnSpPr/>
          <p:nvPr/>
        </p:nvCxnSpPr>
        <p:spPr>
          <a:xfrm>
            <a:off x="314793" y="6595672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0B775A2-1A90-B153-0E84-8F55D23F69DB}"/>
              </a:ext>
            </a:extLst>
          </p:cNvPr>
          <p:cNvCxnSpPr/>
          <p:nvPr/>
        </p:nvCxnSpPr>
        <p:spPr>
          <a:xfrm>
            <a:off x="314793" y="6445770"/>
            <a:ext cx="11377535" cy="0"/>
          </a:xfrm>
          <a:prstGeom prst="line">
            <a:avLst/>
          </a:prstGeom>
          <a:ln w="2857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24ABF2CF-7063-8C59-A8FD-9D6EE063FF62}"/>
              </a:ext>
            </a:extLst>
          </p:cNvPr>
          <p:cNvSpPr txBox="1"/>
          <p:nvPr/>
        </p:nvSpPr>
        <p:spPr>
          <a:xfrm>
            <a:off x="592111" y="1843950"/>
            <a:ext cx="10822898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b="1" dirty="0">
                <a:solidFill>
                  <a:srgbClr val="CC0099"/>
                </a:solidFill>
              </a:rPr>
              <a:t>4 - Productos de alta rotación</a:t>
            </a:r>
          </a:p>
          <a:p>
            <a:pPr algn="just"/>
            <a:r>
              <a:rPr lang="es-MX" sz="4000" dirty="0"/>
              <a:t>Son los que se producen en gran cantidad, rápidamente y para una temporada corta (esferas navideñas, trajes de baño, tiendas de campaña, impermeables, etcétera).</a:t>
            </a:r>
            <a:endParaRPr lang="es-MX" sz="4000" dirty="0">
              <a:solidFill>
                <a:srgbClr val="CC0099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7388AA1-63A8-0A31-19EC-F1461758ACEB}"/>
              </a:ext>
            </a:extLst>
          </p:cNvPr>
          <p:cNvSpPr txBox="1"/>
          <p:nvPr/>
        </p:nvSpPr>
        <p:spPr>
          <a:xfrm>
            <a:off x="6096001" y="374873"/>
            <a:ext cx="55963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2400" b="1" dirty="0">
                <a:solidFill>
                  <a:srgbClr val="CC0099"/>
                </a:solidFill>
              </a:rPr>
              <a:t>Clasificación de los Productos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40515894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11AF191-9C0C-74E2-78F3-F789C1617F97}"/>
              </a:ext>
            </a:extLst>
          </p:cNvPr>
          <p:cNvCxnSpPr/>
          <p:nvPr/>
        </p:nvCxnSpPr>
        <p:spPr>
          <a:xfrm>
            <a:off x="314793" y="374754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824C840-DAE9-8594-0EFF-8FAE28BF4277}"/>
              </a:ext>
            </a:extLst>
          </p:cNvPr>
          <p:cNvCxnSpPr/>
          <p:nvPr/>
        </p:nvCxnSpPr>
        <p:spPr>
          <a:xfrm>
            <a:off x="314793" y="6595672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0B775A2-1A90-B153-0E84-8F55D23F69DB}"/>
              </a:ext>
            </a:extLst>
          </p:cNvPr>
          <p:cNvCxnSpPr/>
          <p:nvPr/>
        </p:nvCxnSpPr>
        <p:spPr>
          <a:xfrm>
            <a:off x="314793" y="6445770"/>
            <a:ext cx="11377535" cy="0"/>
          </a:xfrm>
          <a:prstGeom prst="line">
            <a:avLst/>
          </a:prstGeom>
          <a:ln w="2857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24ABF2CF-7063-8C59-A8FD-9D6EE063FF62}"/>
              </a:ext>
            </a:extLst>
          </p:cNvPr>
          <p:cNvSpPr txBox="1"/>
          <p:nvPr/>
        </p:nvSpPr>
        <p:spPr>
          <a:xfrm>
            <a:off x="592111" y="2151727"/>
            <a:ext cx="1082289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b="1" dirty="0">
                <a:solidFill>
                  <a:srgbClr val="CC0099"/>
                </a:solidFill>
              </a:rPr>
              <a:t>5 - Productos de temporada</a:t>
            </a:r>
          </a:p>
          <a:p>
            <a:pPr algn="just"/>
            <a:r>
              <a:rPr lang="es-MX" sz="4000" dirty="0"/>
              <a:t>Son aquellos que se producen como respuesta a la demanda en las diferentes épocas del año (juguetes, útiles escolares, etcétera)</a:t>
            </a:r>
            <a:endParaRPr lang="es-MX" sz="4000" dirty="0">
              <a:solidFill>
                <a:srgbClr val="CC0099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7388AA1-63A8-0A31-19EC-F1461758ACEB}"/>
              </a:ext>
            </a:extLst>
          </p:cNvPr>
          <p:cNvSpPr txBox="1"/>
          <p:nvPr/>
        </p:nvSpPr>
        <p:spPr>
          <a:xfrm>
            <a:off x="6096001" y="374873"/>
            <a:ext cx="55963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2400" b="1" dirty="0">
                <a:solidFill>
                  <a:srgbClr val="CC0099"/>
                </a:solidFill>
              </a:rPr>
              <a:t>Clasificación de los Productos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9453330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11AF191-9C0C-74E2-78F3-F789C1617F97}"/>
              </a:ext>
            </a:extLst>
          </p:cNvPr>
          <p:cNvCxnSpPr/>
          <p:nvPr/>
        </p:nvCxnSpPr>
        <p:spPr>
          <a:xfrm>
            <a:off x="314793" y="374754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824C840-DAE9-8594-0EFF-8FAE28BF4277}"/>
              </a:ext>
            </a:extLst>
          </p:cNvPr>
          <p:cNvCxnSpPr/>
          <p:nvPr/>
        </p:nvCxnSpPr>
        <p:spPr>
          <a:xfrm>
            <a:off x="314793" y="6595672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0B775A2-1A90-B153-0E84-8F55D23F69DB}"/>
              </a:ext>
            </a:extLst>
          </p:cNvPr>
          <p:cNvCxnSpPr/>
          <p:nvPr/>
        </p:nvCxnSpPr>
        <p:spPr>
          <a:xfrm>
            <a:off x="314793" y="6445770"/>
            <a:ext cx="11377535" cy="0"/>
          </a:xfrm>
          <a:prstGeom prst="line">
            <a:avLst/>
          </a:prstGeom>
          <a:ln w="2857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24ABF2CF-7063-8C59-A8FD-9D6EE063FF62}"/>
              </a:ext>
            </a:extLst>
          </p:cNvPr>
          <p:cNvSpPr txBox="1"/>
          <p:nvPr/>
        </p:nvSpPr>
        <p:spPr>
          <a:xfrm>
            <a:off x="592111" y="2459504"/>
            <a:ext cx="108228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b="1" dirty="0">
                <a:solidFill>
                  <a:srgbClr val="CC0099"/>
                </a:solidFill>
              </a:rPr>
              <a:t>6 - Productos importados</a:t>
            </a:r>
          </a:p>
          <a:p>
            <a:pPr algn="just"/>
            <a:r>
              <a:rPr lang="es-MX" sz="4000" dirty="0"/>
              <a:t>Productos elaborados en el extranjero, cuyo precio a veces es muy alto.</a:t>
            </a:r>
            <a:endParaRPr lang="es-MX" sz="4000" dirty="0">
              <a:solidFill>
                <a:srgbClr val="CC0099"/>
              </a:solidFill>
            </a:endParaRP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7388AA1-63A8-0A31-19EC-F1461758ACEB}"/>
              </a:ext>
            </a:extLst>
          </p:cNvPr>
          <p:cNvSpPr txBox="1"/>
          <p:nvPr/>
        </p:nvSpPr>
        <p:spPr>
          <a:xfrm>
            <a:off x="6096001" y="374873"/>
            <a:ext cx="55963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2400" b="1" dirty="0">
                <a:solidFill>
                  <a:srgbClr val="CC0099"/>
                </a:solidFill>
              </a:rPr>
              <a:t>Clasificación de los Productos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108904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11AF191-9C0C-74E2-78F3-F789C1617F97}"/>
              </a:ext>
            </a:extLst>
          </p:cNvPr>
          <p:cNvCxnSpPr/>
          <p:nvPr/>
        </p:nvCxnSpPr>
        <p:spPr>
          <a:xfrm>
            <a:off x="314793" y="374754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824C840-DAE9-8594-0EFF-8FAE28BF4277}"/>
              </a:ext>
            </a:extLst>
          </p:cNvPr>
          <p:cNvCxnSpPr/>
          <p:nvPr/>
        </p:nvCxnSpPr>
        <p:spPr>
          <a:xfrm>
            <a:off x="314793" y="6595672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0B775A2-1A90-B153-0E84-8F55D23F69DB}"/>
              </a:ext>
            </a:extLst>
          </p:cNvPr>
          <p:cNvCxnSpPr/>
          <p:nvPr/>
        </p:nvCxnSpPr>
        <p:spPr>
          <a:xfrm>
            <a:off x="314793" y="6445770"/>
            <a:ext cx="11377535" cy="0"/>
          </a:xfrm>
          <a:prstGeom prst="line">
            <a:avLst/>
          </a:prstGeom>
          <a:ln w="2857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24ABF2CF-7063-8C59-A8FD-9D6EE063FF62}"/>
              </a:ext>
            </a:extLst>
          </p:cNvPr>
          <p:cNvSpPr txBox="1"/>
          <p:nvPr/>
        </p:nvSpPr>
        <p:spPr>
          <a:xfrm>
            <a:off x="592111" y="2151727"/>
            <a:ext cx="1082289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b="1" dirty="0">
                <a:solidFill>
                  <a:srgbClr val="CC0099"/>
                </a:solidFill>
              </a:rPr>
              <a:t>Producto</a:t>
            </a:r>
          </a:p>
          <a:p>
            <a:pPr algn="just"/>
            <a:r>
              <a:rPr lang="es-MX" sz="4000" dirty="0"/>
              <a:t>Conjunto de atributos tangibles e intangibles que satisfacen una necesidad, deseos y expectativas del consumidor.</a:t>
            </a:r>
            <a:endParaRPr lang="es-MX" sz="4000" dirty="0">
              <a:solidFill>
                <a:srgbClr val="CC00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34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B1172DF-93EE-BFFC-E614-6085AC5341C3}"/>
              </a:ext>
            </a:extLst>
          </p:cNvPr>
          <p:cNvSpPr txBox="1"/>
          <p:nvPr/>
        </p:nvSpPr>
        <p:spPr>
          <a:xfrm>
            <a:off x="1708954" y="2948597"/>
            <a:ext cx="858921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5400" b="1" dirty="0">
                <a:solidFill>
                  <a:srgbClr val="CC0099"/>
                </a:solidFill>
              </a:rPr>
              <a:t>Clasificación de los productos</a:t>
            </a:r>
            <a:endParaRPr lang="es-MX" sz="6000" b="1" dirty="0">
              <a:solidFill>
                <a:srgbClr val="CC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11AF191-9C0C-74E2-78F3-F789C1617F97}"/>
              </a:ext>
            </a:extLst>
          </p:cNvPr>
          <p:cNvCxnSpPr/>
          <p:nvPr/>
        </p:nvCxnSpPr>
        <p:spPr>
          <a:xfrm>
            <a:off x="314793" y="374754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824C840-DAE9-8594-0EFF-8FAE28BF4277}"/>
              </a:ext>
            </a:extLst>
          </p:cNvPr>
          <p:cNvCxnSpPr/>
          <p:nvPr/>
        </p:nvCxnSpPr>
        <p:spPr>
          <a:xfrm>
            <a:off x="314793" y="6595672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0B775A2-1A90-B153-0E84-8F55D23F69DB}"/>
              </a:ext>
            </a:extLst>
          </p:cNvPr>
          <p:cNvCxnSpPr/>
          <p:nvPr/>
        </p:nvCxnSpPr>
        <p:spPr>
          <a:xfrm>
            <a:off x="314793" y="6445770"/>
            <a:ext cx="11377535" cy="0"/>
          </a:xfrm>
          <a:prstGeom prst="line">
            <a:avLst/>
          </a:prstGeom>
          <a:ln w="2857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8496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11AF191-9C0C-74E2-78F3-F789C1617F97}"/>
              </a:ext>
            </a:extLst>
          </p:cNvPr>
          <p:cNvCxnSpPr/>
          <p:nvPr/>
        </p:nvCxnSpPr>
        <p:spPr>
          <a:xfrm>
            <a:off x="314793" y="374754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824C840-DAE9-8594-0EFF-8FAE28BF4277}"/>
              </a:ext>
            </a:extLst>
          </p:cNvPr>
          <p:cNvCxnSpPr/>
          <p:nvPr/>
        </p:nvCxnSpPr>
        <p:spPr>
          <a:xfrm>
            <a:off x="314793" y="6595672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0B775A2-1A90-B153-0E84-8F55D23F69DB}"/>
              </a:ext>
            </a:extLst>
          </p:cNvPr>
          <p:cNvCxnSpPr/>
          <p:nvPr/>
        </p:nvCxnSpPr>
        <p:spPr>
          <a:xfrm>
            <a:off x="314793" y="6445770"/>
            <a:ext cx="11377535" cy="0"/>
          </a:xfrm>
          <a:prstGeom prst="line">
            <a:avLst/>
          </a:prstGeom>
          <a:ln w="2857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24ABF2CF-7063-8C59-A8FD-9D6EE063FF62}"/>
              </a:ext>
            </a:extLst>
          </p:cNvPr>
          <p:cNvSpPr txBox="1"/>
          <p:nvPr/>
        </p:nvSpPr>
        <p:spPr>
          <a:xfrm>
            <a:off x="592111" y="1209660"/>
            <a:ext cx="1082289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b="1" dirty="0">
                <a:solidFill>
                  <a:srgbClr val="CC0099"/>
                </a:solidFill>
              </a:rPr>
              <a:t>1 - Los productos de consumo </a:t>
            </a:r>
          </a:p>
          <a:p>
            <a:pPr algn="just"/>
            <a:r>
              <a:rPr lang="es-MX" sz="4000" dirty="0"/>
              <a:t>Son aquellos que los consumidores </a:t>
            </a:r>
            <a:r>
              <a:rPr lang="es-MX" sz="4000" dirty="0">
                <a:solidFill>
                  <a:srgbClr val="CC0099"/>
                </a:solidFill>
              </a:rPr>
              <a:t>adquieren y utilizan de acuerdo a sus deseos y necesidades</a:t>
            </a:r>
            <a:r>
              <a:rPr lang="es-MX" sz="4000" dirty="0"/>
              <a:t>; se utilizan sin elaboración industrial adicional, es decir, se compran en última instancia en su forma actual para ser consumidos o utilizados en el hogar; </a:t>
            </a:r>
            <a:r>
              <a:rPr lang="es-MX" sz="4000" dirty="0">
                <a:solidFill>
                  <a:srgbClr val="CC0099"/>
                </a:solidFill>
              </a:rPr>
              <a:t>pueden clasificarse en los siguientes subgrupos: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07388AA1-63A8-0A31-19EC-F1461758ACEB}"/>
              </a:ext>
            </a:extLst>
          </p:cNvPr>
          <p:cNvSpPr txBox="1"/>
          <p:nvPr/>
        </p:nvSpPr>
        <p:spPr>
          <a:xfrm>
            <a:off x="6096001" y="374873"/>
            <a:ext cx="55963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2400" b="1" dirty="0">
                <a:solidFill>
                  <a:srgbClr val="CC0099"/>
                </a:solidFill>
              </a:rPr>
              <a:t>Clasificación de los Productos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912049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11AF191-9C0C-74E2-78F3-F789C1617F97}"/>
              </a:ext>
            </a:extLst>
          </p:cNvPr>
          <p:cNvCxnSpPr/>
          <p:nvPr/>
        </p:nvCxnSpPr>
        <p:spPr>
          <a:xfrm>
            <a:off x="314793" y="374754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824C840-DAE9-8594-0EFF-8FAE28BF4277}"/>
              </a:ext>
            </a:extLst>
          </p:cNvPr>
          <p:cNvCxnSpPr/>
          <p:nvPr/>
        </p:nvCxnSpPr>
        <p:spPr>
          <a:xfrm>
            <a:off x="314793" y="6595672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0B775A2-1A90-B153-0E84-8F55D23F69DB}"/>
              </a:ext>
            </a:extLst>
          </p:cNvPr>
          <p:cNvCxnSpPr/>
          <p:nvPr/>
        </p:nvCxnSpPr>
        <p:spPr>
          <a:xfrm>
            <a:off x="314793" y="6445770"/>
            <a:ext cx="11377535" cy="0"/>
          </a:xfrm>
          <a:prstGeom prst="line">
            <a:avLst/>
          </a:prstGeom>
          <a:ln w="2857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24ABF2CF-7063-8C59-A8FD-9D6EE063FF62}"/>
              </a:ext>
            </a:extLst>
          </p:cNvPr>
          <p:cNvSpPr txBox="1"/>
          <p:nvPr/>
        </p:nvSpPr>
        <p:spPr>
          <a:xfrm>
            <a:off x="592111" y="1209660"/>
            <a:ext cx="1082289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b="1" dirty="0">
                <a:solidFill>
                  <a:srgbClr val="CC0099"/>
                </a:solidFill>
              </a:rPr>
              <a:t>a) - Productos duraderos y no duraderos. </a:t>
            </a:r>
          </a:p>
          <a:p>
            <a:pPr algn="just"/>
            <a:r>
              <a:rPr lang="es-MX" sz="4000" u="sng" dirty="0">
                <a:solidFill>
                  <a:srgbClr val="CC0099"/>
                </a:solidFill>
              </a:rPr>
              <a:t>Los duraderos</a:t>
            </a:r>
            <a:r>
              <a:rPr lang="es-MX" sz="4000" dirty="0">
                <a:solidFill>
                  <a:srgbClr val="CC0099"/>
                </a:solidFill>
              </a:rPr>
              <a:t> </a:t>
            </a:r>
            <a:r>
              <a:rPr lang="es-MX" sz="4000" dirty="0"/>
              <a:t>son artículos tangibles y de uso cotidiano; por ejemplo, televisores, autos, refrigeradores, estéreos, licuadoras, etcétera. </a:t>
            </a:r>
          </a:p>
          <a:p>
            <a:pPr algn="just"/>
            <a:endParaRPr lang="es-MX" sz="4000" dirty="0"/>
          </a:p>
          <a:p>
            <a:pPr algn="just"/>
            <a:r>
              <a:rPr lang="es-MX" sz="4000" u="sng" dirty="0">
                <a:solidFill>
                  <a:srgbClr val="CC0099"/>
                </a:solidFill>
              </a:rPr>
              <a:t>Los no duraderos</a:t>
            </a:r>
            <a:r>
              <a:rPr lang="es-MX" sz="4000" dirty="0"/>
              <a:t> son los que tienen poca vida; por ejemplo, cualquier alimento.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72407BD-D2F8-9A75-70F1-F037C80EC818}"/>
              </a:ext>
            </a:extLst>
          </p:cNvPr>
          <p:cNvSpPr txBox="1"/>
          <p:nvPr/>
        </p:nvSpPr>
        <p:spPr>
          <a:xfrm>
            <a:off x="8398239" y="374873"/>
            <a:ext cx="32940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2400" b="1" dirty="0">
                <a:solidFill>
                  <a:srgbClr val="CC0099"/>
                </a:solidFill>
              </a:rPr>
              <a:t>Productos de consumo 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15537342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11AF191-9C0C-74E2-78F3-F789C1617F97}"/>
              </a:ext>
            </a:extLst>
          </p:cNvPr>
          <p:cNvCxnSpPr/>
          <p:nvPr/>
        </p:nvCxnSpPr>
        <p:spPr>
          <a:xfrm>
            <a:off x="314793" y="374754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824C840-DAE9-8594-0EFF-8FAE28BF4277}"/>
              </a:ext>
            </a:extLst>
          </p:cNvPr>
          <p:cNvCxnSpPr/>
          <p:nvPr/>
        </p:nvCxnSpPr>
        <p:spPr>
          <a:xfrm>
            <a:off x="314793" y="6595672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0B775A2-1A90-B153-0E84-8F55D23F69DB}"/>
              </a:ext>
            </a:extLst>
          </p:cNvPr>
          <p:cNvCxnSpPr/>
          <p:nvPr/>
        </p:nvCxnSpPr>
        <p:spPr>
          <a:xfrm>
            <a:off x="314793" y="6445770"/>
            <a:ext cx="11377535" cy="0"/>
          </a:xfrm>
          <a:prstGeom prst="line">
            <a:avLst/>
          </a:prstGeom>
          <a:ln w="2857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24ABF2CF-7063-8C59-A8FD-9D6EE063FF62}"/>
              </a:ext>
            </a:extLst>
          </p:cNvPr>
          <p:cNvSpPr txBox="1"/>
          <p:nvPr/>
        </p:nvSpPr>
        <p:spPr>
          <a:xfrm>
            <a:off x="592111" y="2132990"/>
            <a:ext cx="1082289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b="1" dirty="0">
                <a:solidFill>
                  <a:srgbClr val="CC0099"/>
                </a:solidFill>
              </a:rPr>
              <a:t>b) - Los productos de conveniencia </a:t>
            </a:r>
          </a:p>
          <a:p>
            <a:pPr algn="just"/>
            <a:r>
              <a:rPr lang="es-MX" sz="4000" dirty="0"/>
              <a:t>Son los que el consumidor compra con cierta regularidad y sin planificarlo; por ejemplo, cigarros, dulces, pastas dentales, entre otros.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AD093B3-1B41-CBDC-13CB-3ADBF45BAE83}"/>
              </a:ext>
            </a:extLst>
          </p:cNvPr>
          <p:cNvSpPr txBox="1"/>
          <p:nvPr/>
        </p:nvSpPr>
        <p:spPr>
          <a:xfrm>
            <a:off x="8398239" y="374873"/>
            <a:ext cx="32940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2400" b="1" dirty="0">
                <a:solidFill>
                  <a:srgbClr val="CC0099"/>
                </a:solidFill>
              </a:rPr>
              <a:t>Productos de consumo 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8543274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11AF191-9C0C-74E2-78F3-F789C1617F97}"/>
              </a:ext>
            </a:extLst>
          </p:cNvPr>
          <p:cNvCxnSpPr/>
          <p:nvPr/>
        </p:nvCxnSpPr>
        <p:spPr>
          <a:xfrm>
            <a:off x="314793" y="374754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824C840-DAE9-8594-0EFF-8FAE28BF4277}"/>
              </a:ext>
            </a:extLst>
          </p:cNvPr>
          <p:cNvCxnSpPr/>
          <p:nvPr/>
        </p:nvCxnSpPr>
        <p:spPr>
          <a:xfrm>
            <a:off x="314793" y="6595672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0B775A2-1A90-B153-0E84-8F55D23F69DB}"/>
              </a:ext>
            </a:extLst>
          </p:cNvPr>
          <p:cNvCxnSpPr/>
          <p:nvPr/>
        </p:nvCxnSpPr>
        <p:spPr>
          <a:xfrm>
            <a:off x="314793" y="6445770"/>
            <a:ext cx="11377535" cy="0"/>
          </a:xfrm>
          <a:prstGeom prst="line">
            <a:avLst/>
          </a:prstGeom>
          <a:ln w="2857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24ABF2CF-7063-8C59-A8FD-9D6EE063FF62}"/>
              </a:ext>
            </a:extLst>
          </p:cNvPr>
          <p:cNvSpPr txBox="1"/>
          <p:nvPr/>
        </p:nvSpPr>
        <p:spPr>
          <a:xfrm>
            <a:off x="592111" y="2151727"/>
            <a:ext cx="1082289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b="1" dirty="0">
                <a:solidFill>
                  <a:srgbClr val="CC0099"/>
                </a:solidFill>
              </a:rPr>
              <a:t>c) - Los productos de elección</a:t>
            </a:r>
          </a:p>
          <a:p>
            <a:pPr algn="just"/>
            <a:r>
              <a:rPr lang="es-MX" sz="4000" dirty="0"/>
              <a:t>Son aquellos cuyos atributos se comparan en el proceso de selección y de compra; por ejemplo, prendas de vestir, perfumes o relojes.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5BCFCA0-51C7-6878-3E1D-D552DFB64853}"/>
              </a:ext>
            </a:extLst>
          </p:cNvPr>
          <p:cNvSpPr txBox="1"/>
          <p:nvPr/>
        </p:nvSpPr>
        <p:spPr>
          <a:xfrm>
            <a:off x="8398239" y="374873"/>
            <a:ext cx="32940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2400" b="1" dirty="0">
                <a:solidFill>
                  <a:srgbClr val="CC0099"/>
                </a:solidFill>
              </a:rPr>
              <a:t>Productos de consumo 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933407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11AF191-9C0C-74E2-78F3-F789C1617F97}"/>
              </a:ext>
            </a:extLst>
          </p:cNvPr>
          <p:cNvCxnSpPr/>
          <p:nvPr/>
        </p:nvCxnSpPr>
        <p:spPr>
          <a:xfrm>
            <a:off x="314793" y="374754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824C840-DAE9-8594-0EFF-8FAE28BF4277}"/>
              </a:ext>
            </a:extLst>
          </p:cNvPr>
          <p:cNvCxnSpPr/>
          <p:nvPr/>
        </p:nvCxnSpPr>
        <p:spPr>
          <a:xfrm>
            <a:off x="314793" y="6595672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0B775A2-1A90-B153-0E84-8F55D23F69DB}"/>
              </a:ext>
            </a:extLst>
          </p:cNvPr>
          <p:cNvCxnSpPr/>
          <p:nvPr/>
        </p:nvCxnSpPr>
        <p:spPr>
          <a:xfrm>
            <a:off x="314793" y="6445770"/>
            <a:ext cx="11377535" cy="0"/>
          </a:xfrm>
          <a:prstGeom prst="line">
            <a:avLst/>
          </a:prstGeom>
          <a:ln w="2857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24ABF2CF-7063-8C59-A8FD-9D6EE063FF62}"/>
              </a:ext>
            </a:extLst>
          </p:cNvPr>
          <p:cNvSpPr txBox="1"/>
          <p:nvPr/>
        </p:nvSpPr>
        <p:spPr>
          <a:xfrm>
            <a:off x="592111" y="1440551"/>
            <a:ext cx="1082289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b="1" dirty="0">
                <a:solidFill>
                  <a:srgbClr val="CC0099"/>
                </a:solidFill>
              </a:rPr>
              <a:t>d) - Los productos especiales </a:t>
            </a:r>
          </a:p>
          <a:p>
            <a:pPr algn="just"/>
            <a:r>
              <a:rPr lang="es-MX" sz="4000" dirty="0"/>
              <a:t>Tienen características únicas o de identificación; el consumidor está dispuesto a sacrificar su economía para adquirirlos y por su mente no pasa la idea de aceptar otro artículo; en esta categoría se encuentran los automóviles o los seguros de vida, por ejemplo.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5BCFCA0-51C7-6878-3E1D-D552DFB64853}"/>
              </a:ext>
            </a:extLst>
          </p:cNvPr>
          <p:cNvSpPr txBox="1"/>
          <p:nvPr/>
        </p:nvSpPr>
        <p:spPr>
          <a:xfrm>
            <a:off x="8398239" y="374873"/>
            <a:ext cx="32940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2400" b="1" dirty="0">
                <a:solidFill>
                  <a:srgbClr val="CC0099"/>
                </a:solidFill>
              </a:rPr>
              <a:t>Productos de consumo 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36216211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511AF191-9C0C-74E2-78F3-F789C1617F97}"/>
              </a:ext>
            </a:extLst>
          </p:cNvPr>
          <p:cNvCxnSpPr/>
          <p:nvPr/>
        </p:nvCxnSpPr>
        <p:spPr>
          <a:xfrm>
            <a:off x="314793" y="374754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ector recto 4">
            <a:extLst>
              <a:ext uri="{FF2B5EF4-FFF2-40B4-BE49-F238E27FC236}">
                <a16:creationId xmlns:a16="http://schemas.microsoft.com/office/drawing/2014/main" id="{F824C840-DAE9-8594-0EFF-8FAE28BF4277}"/>
              </a:ext>
            </a:extLst>
          </p:cNvPr>
          <p:cNvCxnSpPr/>
          <p:nvPr/>
        </p:nvCxnSpPr>
        <p:spPr>
          <a:xfrm>
            <a:off x="314793" y="6595672"/>
            <a:ext cx="11377535" cy="0"/>
          </a:xfrm>
          <a:prstGeom prst="line">
            <a:avLst/>
          </a:prstGeom>
          <a:ln w="57150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20B775A2-1A90-B153-0E84-8F55D23F69DB}"/>
              </a:ext>
            </a:extLst>
          </p:cNvPr>
          <p:cNvCxnSpPr/>
          <p:nvPr/>
        </p:nvCxnSpPr>
        <p:spPr>
          <a:xfrm>
            <a:off x="314793" y="6445770"/>
            <a:ext cx="11377535" cy="0"/>
          </a:xfrm>
          <a:prstGeom prst="line">
            <a:avLst/>
          </a:prstGeom>
          <a:ln w="28575">
            <a:solidFill>
              <a:srgbClr val="CC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uadroTexto 2">
            <a:extLst>
              <a:ext uri="{FF2B5EF4-FFF2-40B4-BE49-F238E27FC236}">
                <a16:creationId xmlns:a16="http://schemas.microsoft.com/office/drawing/2014/main" id="{24ABF2CF-7063-8C59-A8FD-9D6EE063FF62}"/>
              </a:ext>
            </a:extLst>
          </p:cNvPr>
          <p:cNvSpPr txBox="1"/>
          <p:nvPr/>
        </p:nvSpPr>
        <p:spPr>
          <a:xfrm>
            <a:off x="592111" y="1517436"/>
            <a:ext cx="1082289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4000" b="1" dirty="0">
                <a:solidFill>
                  <a:srgbClr val="CC0099"/>
                </a:solidFill>
              </a:rPr>
              <a:t>e) - Los productos no buscados </a:t>
            </a:r>
          </a:p>
          <a:p>
            <a:pPr algn="just"/>
            <a:r>
              <a:rPr lang="es-MX" sz="4000" dirty="0"/>
              <a:t>Son artículos por los que el consumidor no hace ningún esfuerzo de compra, quizá porque no tiene presente la necesidad o deseo; por ejemplo, un regalo de cumpleaños, seguros médicos, servicios de un panteón o ataúdes.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5BCFCA0-51C7-6878-3E1D-D552DFB64853}"/>
              </a:ext>
            </a:extLst>
          </p:cNvPr>
          <p:cNvSpPr txBox="1"/>
          <p:nvPr/>
        </p:nvSpPr>
        <p:spPr>
          <a:xfrm>
            <a:off x="8398239" y="374873"/>
            <a:ext cx="329408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s-MX" sz="2400" b="1" dirty="0">
                <a:solidFill>
                  <a:srgbClr val="CC0099"/>
                </a:solidFill>
              </a:rPr>
              <a:t>Productos de consumo 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5650778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554</Words>
  <Application>Microsoft Office PowerPoint</Application>
  <PresentationFormat>Panorámica</PresentationFormat>
  <Paragraphs>49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Abdiel Aldana</dc:creator>
  <cp:lastModifiedBy>Abdiel Aldana</cp:lastModifiedBy>
  <cp:revision>4</cp:revision>
  <dcterms:created xsi:type="dcterms:W3CDTF">2023-02-01T21:49:02Z</dcterms:created>
  <dcterms:modified xsi:type="dcterms:W3CDTF">2025-05-22T22:11:04Z</dcterms:modified>
</cp:coreProperties>
</file>