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7" r:id="rId9"/>
    <p:sldId id="268" r:id="rId10"/>
    <p:sldId id="264" r:id="rId11"/>
    <p:sldId id="269" r:id="rId12"/>
    <p:sldId id="265" r:id="rId13"/>
    <p:sldId id="270" r:id="rId14"/>
    <p:sldId id="266" r:id="rId15"/>
    <p:sldId id="271"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95A187-D69B-4622-B1D7-7F9705E497FA}" type="datetimeFigureOut">
              <a:rPr lang="es-MX" smtClean="0"/>
              <a:t>22/02/2023</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348AFD-A85A-4004-B8AF-ACCD16194D3B}" type="slidenum">
              <a:rPr lang="es-MX" smtClean="0"/>
              <a:t>‹Nº›</a:t>
            </a:fld>
            <a:endParaRPr lang="es-MX"/>
          </a:p>
        </p:txBody>
      </p:sp>
    </p:spTree>
    <p:extLst>
      <p:ext uri="{BB962C8B-B14F-4D97-AF65-F5344CB8AC3E}">
        <p14:creationId xmlns:p14="http://schemas.microsoft.com/office/powerpoint/2010/main" val="629231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21348AFD-A85A-4004-B8AF-ACCD16194D3B}" type="slidenum">
              <a:rPr lang="es-MX" smtClean="0"/>
              <a:t>15</a:t>
            </a:fld>
            <a:endParaRPr lang="es-MX"/>
          </a:p>
        </p:txBody>
      </p:sp>
    </p:spTree>
    <p:extLst>
      <p:ext uri="{BB962C8B-B14F-4D97-AF65-F5344CB8AC3E}">
        <p14:creationId xmlns:p14="http://schemas.microsoft.com/office/powerpoint/2010/main" val="4177277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669B4-0472-3381-1C93-ABFCCAFC995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29500EAD-939F-202D-3F19-6A71ABC5F9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DB7EBFFC-4F09-FDBB-FA4B-54FC0D895E3A}"/>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0665BE1C-C2F6-5DC8-BD98-857A06DB58A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FF373F2-7D7B-02E1-7B3D-C00FDF3DA96C}"/>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3438930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30E723-F90B-ABE9-C2CA-29EF5F88578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8F5563D2-A91E-9816-97A3-81BE8940EC4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5B52503-6847-4E15-590F-AEF7384216DD}"/>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24BFA3AD-5089-27CE-949A-BA83BF0F635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2A20F6D-27B4-3440-250A-984FCD8A069C}"/>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3325903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DF47D93-B977-56F5-2A58-F6F031F4917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893CF6C6-0B58-955E-B3AD-00A8F2E11AC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FA19D2B-721F-1E32-825E-1219FFC7A99A}"/>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3B673217-17D8-5CE3-A3A8-615CEBC2A04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E315ED6-EA50-A6D2-AF55-0FC1943C516B}"/>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3572189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66D039-8286-D719-0881-8A635CD6579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9DB8FF8-6DBE-5BE8-E809-57E6D2D5859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CB3E967-C6F8-14E5-5F8F-A2DA70637963}"/>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20BEC3BC-977D-B096-310F-FDD8A850053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E0EA40D-B083-6EB9-517F-25D7EA4A1039}"/>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2046587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AEB759-9469-2EA4-898A-9A78915B49B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EBCC813-3F68-6FD2-1463-6D06582571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D000186-A94B-964E-1971-CDCE2DDC0369}"/>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4EEC029C-78EB-86E5-5DEF-1CA520CB762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EE22FCA-3AB3-55CC-F0A4-CA745CE312C8}"/>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2548023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96B6A5-6B45-7486-8AB4-A629A9DE7C0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37101E21-AB6F-08FF-1F2D-9B3C15B3D55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EE72CFEE-441D-7B04-54A2-3D682510981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624FA30B-8F4F-9A3C-8F2E-1DDF3AC5A9D4}"/>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6" name="Marcador de pie de página 5">
            <a:extLst>
              <a:ext uri="{FF2B5EF4-FFF2-40B4-BE49-F238E27FC236}">
                <a16:creationId xmlns:a16="http://schemas.microsoft.com/office/drawing/2014/main" id="{18725963-E9CA-66D2-A36D-C97925CCAF1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86BCC98-D201-72CE-1005-CBC651BC83DF}"/>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1724552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D30163-5C3D-DD02-EDBB-27BA9B9C73E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E29B5706-9B64-4FF3-9049-632A39BB14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B1FFAE9-9BCD-EC52-CA61-E2094EAECAF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A061F06F-1AF9-C5A5-E2B7-9AD1954B36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C8B732A-2D6E-EA75-FD58-A19233884AB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FF73F386-E23B-8570-34FB-650B11921DE2}"/>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8" name="Marcador de pie de página 7">
            <a:extLst>
              <a:ext uri="{FF2B5EF4-FFF2-40B4-BE49-F238E27FC236}">
                <a16:creationId xmlns:a16="http://schemas.microsoft.com/office/drawing/2014/main" id="{0612D083-4963-3D8A-7A06-027BF4673803}"/>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1AD64E2-8F8D-B068-DDFF-C7A04DD02A0C}"/>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1640895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EFD9A4-F571-D6BF-B220-D76BBD5EF05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A08E13DB-1775-4411-DD00-9DC0BEDD8558}"/>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4" name="Marcador de pie de página 3">
            <a:extLst>
              <a:ext uri="{FF2B5EF4-FFF2-40B4-BE49-F238E27FC236}">
                <a16:creationId xmlns:a16="http://schemas.microsoft.com/office/drawing/2014/main" id="{EF140036-2E5E-CEA9-567C-82DCC59EF8CC}"/>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4F7A121-76A6-A370-D087-10C4368EFE84}"/>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61734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D47DB6C-6581-50FB-5FAF-1B93D7845DBA}"/>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3" name="Marcador de pie de página 2">
            <a:extLst>
              <a:ext uri="{FF2B5EF4-FFF2-40B4-BE49-F238E27FC236}">
                <a16:creationId xmlns:a16="http://schemas.microsoft.com/office/drawing/2014/main" id="{A57DF8BB-CE38-8545-9E1E-EFCEAF86EFDF}"/>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5913F912-F403-E7C3-7D56-73530B4C1047}"/>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2320076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FC59D-480F-B8C1-84E0-226ECCE9254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DDEB3D1-CC0D-DB35-43AD-A8147C94DA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635C4913-263B-736A-9866-E2CAB6F38D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7F1B9AC-183C-31CC-2C93-375314E56A35}"/>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6" name="Marcador de pie de página 5">
            <a:extLst>
              <a:ext uri="{FF2B5EF4-FFF2-40B4-BE49-F238E27FC236}">
                <a16:creationId xmlns:a16="http://schemas.microsoft.com/office/drawing/2014/main" id="{F35064FE-8FCF-411D-4E76-3AFFF695CDF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15BD798A-4DD1-C816-D4C5-11AA8AE8422A}"/>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525009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18AE59-867E-E48C-94A1-CA6155DE54D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DD63B82E-FF0D-CCFE-9E1C-F14110E7AD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7D9D00EF-8A32-32A9-CC1C-6FC3E54544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364E433-F502-99E2-DEA0-F1EBB2B9DFC2}"/>
              </a:ext>
            </a:extLst>
          </p:cNvPr>
          <p:cNvSpPr>
            <a:spLocks noGrp="1"/>
          </p:cNvSpPr>
          <p:nvPr>
            <p:ph type="dt" sz="half" idx="10"/>
          </p:nvPr>
        </p:nvSpPr>
        <p:spPr/>
        <p:txBody>
          <a:bodyPr/>
          <a:lstStyle/>
          <a:p>
            <a:fld id="{6A5087D9-F0F1-47C6-9B70-538C2AB9B1A7}" type="datetimeFigureOut">
              <a:rPr lang="es-MX" smtClean="0"/>
              <a:t>22/02/2023</a:t>
            </a:fld>
            <a:endParaRPr lang="es-MX"/>
          </a:p>
        </p:txBody>
      </p:sp>
      <p:sp>
        <p:nvSpPr>
          <p:cNvPr id="6" name="Marcador de pie de página 5">
            <a:extLst>
              <a:ext uri="{FF2B5EF4-FFF2-40B4-BE49-F238E27FC236}">
                <a16:creationId xmlns:a16="http://schemas.microsoft.com/office/drawing/2014/main" id="{C3C58996-363B-C8E0-A79E-7E16B9FB740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5A5012C-C3D3-686C-D905-0E79EABD332A}"/>
              </a:ext>
            </a:extLst>
          </p:cNvPr>
          <p:cNvSpPr>
            <a:spLocks noGrp="1"/>
          </p:cNvSpPr>
          <p:nvPr>
            <p:ph type="sldNum" sz="quarter" idx="12"/>
          </p:nvPr>
        </p:nvSpPr>
        <p:spPr/>
        <p:txBody>
          <a:bodyPr/>
          <a:lstStyle/>
          <a:p>
            <a:fld id="{0D2FD7A4-B410-4007-A324-ADB514AADACF}" type="slidenum">
              <a:rPr lang="es-MX" smtClean="0"/>
              <a:t>‹Nº›</a:t>
            </a:fld>
            <a:endParaRPr lang="es-MX"/>
          </a:p>
        </p:txBody>
      </p:sp>
    </p:spTree>
    <p:extLst>
      <p:ext uri="{BB962C8B-B14F-4D97-AF65-F5344CB8AC3E}">
        <p14:creationId xmlns:p14="http://schemas.microsoft.com/office/powerpoint/2010/main" val="1451232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1004C33-A210-8AC0-0C9C-E454CF0C8B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DFB6138-7CD3-BFF0-C9D1-8FB15CB553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9157E37-8BF5-FD5C-EA41-C84149B086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087D9-F0F1-47C6-9B70-538C2AB9B1A7}" type="datetimeFigureOut">
              <a:rPr lang="es-MX" smtClean="0"/>
              <a:t>22/02/2023</a:t>
            </a:fld>
            <a:endParaRPr lang="es-MX"/>
          </a:p>
        </p:txBody>
      </p:sp>
      <p:sp>
        <p:nvSpPr>
          <p:cNvPr id="5" name="Marcador de pie de página 4">
            <a:extLst>
              <a:ext uri="{FF2B5EF4-FFF2-40B4-BE49-F238E27FC236}">
                <a16:creationId xmlns:a16="http://schemas.microsoft.com/office/drawing/2014/main" id="{B4AF237A-6202-E584-05A7-34A0A0A57C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A1BB3DE9-840F-DA50-4E4C-CC51E27B5F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D7A4-B410-4007-A324-ADB514AADACF}" type="slidenum">
              <a:rPr lang="es-MX" smtClean="0"/>
              <a:t>‹Nº›</a:t>
            </a:fld>
            <a:endParaRPr lang="es-MX"/>
          </a:p>
        </p:txBody>
      </p:sp>
    </p:spTree>
    <p:extLst>
      <p:ext uri="{BB962C8B-B14F-4D97-AF65-F5344CB8AC3E}">
        <p14:creationId xmlns:p14="http://schemas.microsoft.com/office/powerpoint/2010/main" val="4191126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3.wdp"/></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microsoft.com/office/2007/relationships/hdphoto" Target="../media/hdphoto4.wdp"/><Relationship Id="rId5" Type="http://schemas.openxmlformats.org/officeDocument/2006/relationships/image" Target="../media/image1.jpeg"/><Relationship Id="rId10" Type="http://schemas.openxmlformats.org/officeDocument/2006/relationships/image" Target="../media/image5.png"/><Relationship Id="rId4" Type="http://schemas.microsoft.com/office/2007/relationships/hdphoto" Target="../media/hdphoto3.wdp"/><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47AF86F-3B39-B2AB-E424-AFA0503AA91B}"/>
              </a:ext>
            </a:extLst>
          </p:cNvPr>
          <p:cNvSpPr txBox="1"/>
          <p:nvPr/>
        </p:nvSpPr>
        <p:spPr>
          <a:xfrm>
            <a:off x="1462790" y="2720875"/>
            <a:ext cx="9266420" cy="1200329"/>
          </a:xfrm>
          <a:prstGeom prst="rect">
            <a:avLst/>
          </a:prstGeom>
          <a:noFill/>
        </p:spPr>
        <p:txBody>
          <a:bodyPr wrap="square" rtlCol="0">
            <a:spAutoFit/>
          </a:bodyPr>
          <a:lstStyle/>
          <a:p>
            <a:pPr algn="ctr"/>
            <a:r>
              <a:rPr lang="es-MX" sz="7200" b="1" dirty="0">
                <a:solidFill>
                  <a:schemeClr val="accent5">
                    <a:lumMod val="75000"/>
                  </a:schemeClr>
                </a:solidFill>
              </a:rPr>
              <a:t>Canales de distribución</a:t>
            </a:r>
          </a:p>
        </p:txBody>
      </p:sp>
    </p:spTree>
    <p:extLst>
      <p:ext uri="{BB962C8B-B14F-4D97-AF65-F5344CB8AC3E}">
        <p14:creationId xmlns:p14="http://schemas.microsoft.com/office/powerpoint/2010/main" val="3168581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335845"/>
            <a:ext cx="10837888" cy="6186309"/>
          </a:xfrm>
          <a:prstGeom prst="rect">
            <a:avLst/>
          </a:prstGeom>
          <a:noFill/>
        </p:spPr>
        <p:txBody>
          <a:bodyPr wrap="square" rtlCol="0">
            <a:spAutoFit/>
          </a:bodyPr>
          <a:lstStyle/>
          <a:p>
            <a:pPr algn="just"/>
            <a:r>
              <a:rPr lang="es-MX" sz="4400" b="1" dirty="0"/>
              <a:t>Productores-minoristas.</a:t>
            </a:r>
          </a:p>
          <a:p>
            <a:pPr algn="just"/>
            <a:r>
              <a:rPr lang="es-MX" sz="4400" dirty="0"/>
              <a:t>Éste es el canal más visible para el consumidor final; gran número de las compras que efectúa el público en general se realiza a través de este sistema.</a:t>
            </a:r>
          </a:p>
          <a:p>
            <a:pPr algn="just"/>
            <a:r>
              <a:rPr lang="es-MX" sz="4400" dirty="0"/>
              <a:t>Ejemplos de este canal de distribución son los concesionarios automotrices, las gasolineras, las tiendas de autoservicio y las boutiques o tiendas de ropa</a:t>
            </a:r>
          </a:p>
        </p:txBody>
      </p:sp>
    </p:spTree>
    <p:extLst>
      <p:ext uri="{BB962C8B-B14F-4D97-AF65-F5344CB8AC3E}">
        <p14:creationId xmlns:p14="http://schemas.microsoft.com/office/powerpoint/2010/main" val="853171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ágenes de Fabrica - Descarga gratuita en Freepik">
            <a:extLst>
              <a:ext uri="{FF2B5EF4-FFF2-40B4-BE49-F238E27FC236}">
                <a16:creationId xmlns:a16="http://schemas.microsoft.com/office/drawing/2014/main" id="{8A52455B-DB88-6399-707F-1AE498425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9744"/>
            <a:ext cx="6544456" cy="6544456"/>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D2800AE0-32A0-BCF6-C725-B17AB064623F}"/>
              </a:ext>
            </a:extLst>
          </p:cNvPr>
          <p:cNvSpPr txBox="1"/>
          <p:nvPr/>
        </p:nvSpPr>
        <p:spPr>
          <a:xfrm>
            <a:off x="2035447" y="4946753"/>
            <a:ext cx="2473562" cy="769441"/>
          </a:xfrm>
          <a:prstGeom prst="rect">
            <a:avLst/>
          </a:prstGeom>
          <a:noFill/>
        </p:spPr>
        <p:txBody>
          <a:bodyPr wrap="none" rtlCol="0">
            <a:spAutoFit/>
          </a:bodyPr>
          <a:lstStyle/>
          <a:p>
            <a:r>
              <a:rPr lang="es-MX" sz="4400" dirty="0"/>
              <a:t>Productor</a:t>
            </a:r>
          </a:p>
        </p:txBody>
      </p:sp>
      <p:sp>
        <p:nvSpPr>
          <p:cNvPr id="3" name="CuadroTexto 2">
            <a:extLst>
              <a:ext uri="{FF2B5EF4-FFF2-40B4-BE49-F238E27FC236}">
                <a16:creationId xmlns:a16="http://schemas.microsoft.com/office/drawing/2014/main" id="{231F2465-E721-E10D-50BD-A847F2410CAB}"/>
              </a:ext>
            </a:extLst>
          </p:cNvPr>
          <p:cNvSpPr txBox="1"/>
          <p:nvPr/>
        </p:nvSpPr>
        <p:spPr>
          <a:xfrm>
            <a:off x="7563095" y="4946753"/>
            <a:ext cx="2608022" cy="769441"/>
          </a:xfrm>
          <a:prstGeom prst="rect">
            <a:avLst/>
          </a:prstGeom>
          <a:noFill/>
        </p:spPr>
        <p:txBody>
          <a:bodyPr wrap="none" rtlCol="0">
            <a:spAutoFit/>
          </a:bodyPr>
          <a:lstStyle/>
          <a:p>
            <a:r>
              <a:rPr lang="es-MX" sz="4400" dirty="0"/>
              <a:t>Minoristas</a:t>
            </a:r>
          </a:p>
        </p:txBody>
      </p:sp>
      <p:pic>
        <p:nvPicPr>
          <p:cNvPr id="2050" name="Picture 2" descr="Tienda Vector Icono PNG , Flat, Icono, Shop PNG y Vector para Descargar  Gratis | Pngtree">
            <a:extLst>
              <a:ext uri="{FF2B5EF4-FFF2-40B4-BE49-F238E27FC236}">
                <a16:creationId xmlns:a16="http://schemas.microsoft.com/office/drawing/2014/main" id="{54A53737-213D-9819-DFE3-533FFA0A6E47}"/>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6544456" y="874598"/>
            <a:ext cx="4456875" cy="445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3763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674400"/>
            <a:ext cx="10837888" cy="5509200"/>
          </a:xfrm>
          <a:prstGeom prst="rect">
            <a:avLst/>
          </a:prstGeom>
          <a:noFill/>
        </p:spPr>
        <p:txBody>
          <a:bodyPr wrap="square" rtlCol="0">
            <a:spAutoFit/>
          </a:bodyPr>
          <a:lstStyle/>
          <a:p>
            <a:pPr algn="just"/>
            <a:r>
              <a:rPr lang="es-MX" sz="4400" b="1" dirty="0"/>
              <a:t>Productores-mayoristas-minoristas.</a:t>
            </a:r>
          </a:p>
          <a:p>
            <a:pPr algn="just"/>
            <a:r>
              <a:rPr lang="es-MX" sz="4400" dirty="0"/>
              <a:t>Este tipo de canal se utiliza para distribuir productos como medicina, ferretería y alimentos.</a:t>
            </a:r>
          </a:p>
          <a:p>
            <a:pPr algn="just"/>
            <a:r>
              <a:rPr lang="es-MX" sz="4400" dirty="0"/>
              <a:t>Se usa con productos de gran demanda, ya que los fabricantes no tienen la capacidad de llevar sus productos a todo el mercado consumidor.</a:t>
            </a:r>
          </a:p>
        </p:txBody>
      </p:sp>
    </p:spTree>
    <p:extLst>
      <p:ext uri="{BB962C8B-B14F-4D97-AF65-F5344CB8AC3E}">
        <p14:creationId xmlns:p14="http://schemas.microsoft.com/office/powerpoint/2010/main" val="369912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ágenes de Fabrica - Descarga gratuita en Freepik">
            <a:extLst>
              <a:ext uri="{FF2B5EF4-FFF2-40B4-BE49-F238E27FC236}">
                <a16:creationId xmlns:a16="http://schemas.microsoft.com/office/drawing/2014/main" id="{8A52455B-DB88-6399-707F-1AE498425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382" y="760751"/>
            <a:ext cx="5336497" cy="5336497"/>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Bodega De Almacenamiento Con Los Paquetes Y La Mecánica De La Grúa  Ilustración Del Vector Ilustraciones Svg, Vectoriales, Clip Art Vectorizado  Libre De Derechos. Image 64858688.">
            <a:extLst>
              <a:ext uri="{FF2B5EF4-FFF2-40B4-BE49-F238E27FC236}">
                <a16:creationId xmlns:a16="http://schemas.microsoft.com/office/drawing/2014/main" id="{436DF489-7321-20D8-F8F3-0C7C67104CB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502128" y="1141806"/>
            <a:ext cx="4751881" cy="475188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D2800AE0-32A0-BCF6-C725-B17AB064623F}"/>
              </a:ext>
            </a:extLst>
          </p:cNvPr>
          <p:cNvSpPr txBox="1"/>
          <p:nvPr/>
        </p:nvSpPr>
        <p:spPr>
          <a:xfrm>
            <a:off x="784102" y="4946753"/>
            <a:ext cx="2473562" cy="769441"/>
          </a:xfrm>
          <a:prstGeom prst="rect">
            <a:avLst/>
          </a:prstGeom>
          <a:noFill/>
        </p:spPr>
        <p:txBody>
          <a:bodyPr wrap="none" rtlCol="0">
            <a:spAutoFit/>
          </a:bodyPr>
          <a:lstStyle/>
          <a:p>
            <a:r>
              <a:rPr lang="es-MX" sz="4400" dirty="0"/>
              <a:t>Productor</a:t>
            </a:r>
          </a:p>
        </p:txBody>
      </p:sp>
      <p:sp>
        <p:nvSpPr>
          <p:cNvPr id="3" name="CuadroTexto 2">
            <a:extLst>
              <a:ext uri="{FF2B5EF4-FFF2-40B4-BE49-F238E27FC236}">
                <a16:creationId xmlns:a16="http://schemas.microsoft.com/office/drawing/2014/main" id="{231F2465-E721-E10D-50BD-A847F2410CAB}"/>
              </a:ext>
            </a:extLst>
          </p:cNvPr>
          <p:cNvSpPr txBox="1"/>
          <p:nvPr/>
        </p:nvSpPr>
        <p:spPr>
          <a:xfrm>
            <a:off x="8772893" y="4946753"/>
            <a:ext cx="2608022" cy="769441"/>
          </a:xfrm>
          <a:prstGeom prst="rect">
            <a:avLst/>
          </a:prstGeom>
          <a:noFill/>
        </p:spPr>
        <p:txBody>
          <a:bodyPr wrap="none" rtlCol="0">
            <a:spAutoFit/>
          </a:bodyPr>
          <a:lstStyle/>
          <a:p>
            <a:r>
              <a:rPr lang="es-MX" sz="4400" dirty="0"/>
              <a:t>Minoristas</a:t>
            </a:r>
          </a:p>
        </p:txBody>
      </p:sp>
      <p:pic>
        <p:nvPicPr>
          <p:cNvPr id="2050" name="Picture 2" descr="Tienda Vector Icono PNG , Flat, Icono, Shop PNG y Vector para Descargar  Gratis | Pngtree">
            <a:extLst>
              <a:ext uri="{FF2B5EF4-FFF2-40B4-BE49-F238E27FC236}">
                <a16:creationId xmlns:a16="http://schemas.microsoft.com/office/drawing/2014/main" id="{54A53737-213D-9819-DFE3-533FFA0A6E47}"/>
              </a:ext>
            </a:extLst>
          </p:cNvPr>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254009" y="1637946"/>
            <a:ext cx="3693527" cy="369352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E3DA5EDF-94EF-CA0D-15F0-33F54912480D}"/>
              </a:ext>
            </a:extLst>
          </p:cNvPr>
          <p:cNvSpPr txBox="1"/>
          <p:nvPr/>
        </p:nvSpPr>
        <p:spPr>
          <a:xfrm>
            <a:off x="4791989" y="4946753"/>
            <a:ext cx="2690352" cy="769441"/>
          </a:xfrm>
          <a:prstGeom prst="rect">
            <a:avLst/>
          </a:prstGeom>
          <a:noFill/>
        </p:spPr>
        <p:txBody>
          <a:bodyPr wrap="none" rtlCol="0">
            <a:spAutoFit/>
          </a:bodyPr>
          <a:lstStyle/>
          <a:p>
            <a:r>
              <a:rPr lang="es-MX" sz="4400" dirty="0"/>
              <a:t>Mayoristas</a:t>
            </a:r>
          </a:p>
        </p:txBody>
      </p:sp>
    </p:spTree>
    <p:extLst>
      <p:ext uri="{BB962C8B-B14F-4D97-AF65-F5344CB8AC3E}">
        <p14:creationId xmlns:p14="http://schemas.microsoft.com/office/powerpoint/2010/main" val="3794662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1012954"/>
            <a:ext cx="10837888" cy="4832092"/>
          </a:xfrm>
          <a:prstGeom prst="rect">
            <a:avLst/>
          </a:prstGeom>
          <a:noFill/>
        </p:spPr>
        <p:txBody>
          <a:bodyPr wrap="square" rtlCol="0">
            <a:spAutoFit/>
          </a:bodyPr>
          <a:lstStyle/>
          <a:p>
            <a:pPr algn="just"/>
            <a:r>
              <a:rPr lang="es-MX" sz="4400" b="1" dirty="0"/>
              <a:t>Productores-intermediarios-mayoristas-minoristas-consumidores. </a:t>
            </a:r>
          </a:p>
          <a:p>
            <a:pPr algn="just"/>
            <a:r>
              <a:rPr lang="es-MX" sz="4400" dirty="0"/>
              <a:t>Éste es el canal más largo, se utiliza para distribuir los productos perecederos y proporciona una amplia red de contactos; por esta razón, los fabricantes incorporan a los intermediarios o agentes. </a:t>
            </a:r>
          </a:p>
        </p:txBody>
      </p:sp>
    </p:spTree>
    <p:extLst>
      <p:ext uri="{BB962C8B-B14F-4D97-AF65-F5344CB8AC3E}">
        <p14:creationId xmlns:p14="http://schemas.microsoft.com/office/powerpoint/2010/main" val="2184116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odega De Almacenamiento Con Los Paquetes Y La Mecánica De La Grúa  Ilustración Del Vector Ilustraciones Svg, Vectoriales, Clip Art Vectorizado  Libre De Derechos. Image 64858688.">
            <a:extLst>
              <a:ext uri="{FF2B5EF4-FFF2-40B4-BE49-F238E27FC236}">
                <a16:creationId xmlns:a16="http://schemas.microsoft.com/office/drawing/2014/main" id="{436DF489-7321-20D8-F8F3-0C7C67104CB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7653456" y="-832730"/>
            <a:ext cx="4751881" cy="475188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ágenes de Fabrica - Descarga gratuita en Freepik">
            <a:extLst>
              <a:ext uri="{FF2B5EF4-FFF2-40B4-BE49-F238E27FC236}">
                <a16:creationId xmlns:a16="http://schemas.microsoft.com/office/drawing/2014/main" id="{8A52455B-DB88-6399-707F-1AE4984253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952" y="-1165215"/>
            <a:ext cx="5336497" cy="5336497"/>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D2800AE0-32A0-BCF6-C725-B17AB064623F}"/>
              </a:ext>
            </a:extLst>
          </p:cNvPr>
          <p:cNvSpPr txBox="1"/>
          <p:nvPr/>
        </p:nvSpPr>
        <p:spPr>
          <a:xfrm>
            <a:off x="440532" y="3020787"/>
            <a:ext cx="2473562" cy="769441"/>
          </a:xfrm>
          <a:prstGeom prst="rect">
            <a:avLst/>
          </a:prstGeom>
          <a:noFill/>
        </p:spPr>
        <p:txBody>
          <a:bodyPr wrap="none" rtlCol="0">
            <a:spAutoFit/>
          </a:bodyPr>
          <a:lstStyle/>
          <a:p>
            <a:r>
              <a:rPr lang="es-MX" sz="4400" dirty="0"/>
              <a:t>Productor</a:t>
            </a:r>
          </a:p>
        </p:txBody>
      </p:sp>
      <p:sp>
        <p:nvSpPr>
          <p:cNvPr id="3" name="CuadroTexto 2">
            <a:extLst>
              <a:ext uri="{FF2B5EF4-FFF2-40B4-BE49-F238E27FC236}">
                <a16:creationId xmlns:a16="http://schemas.microsoft.com/office/drawing/2014/main" id="{231F2465-E721-E10D-50BD-A847F2410CAB}"/>
              </a:ext>
            </a:extLst>
          </p:cNvPr>
          <p:cNvSpPr txBox="1"/>
          <p:nvPr/>
        </p:nvSpPr>
        <p:spPr>
          <a:xfrm>
            <a:off x="2855830" y="6088559"/>
            <a:ext cx="2608022" cy="769441"/>
          </a:xfrm>
          <a:prstGeom prst="rect">
            <a:avLst/>
          </a:prstGeom>
          <a:noFill/>
        </p:spPr>
        <p:txBody>
          <a:bodyPr wrap="none" rtlCol="0">
            <a:spAutoFit/>
          </a:bodyPr>
          <a:lstStyle/>
          <a:p>
            <a:r>
              <a:rPr lang="es-MX" sz="4400" dirty="0"/>
              <a:t>Minoristas</a:t>
            </a:r>
          </a:p>
        </p:txBody>
      </p:sp>
      <p:pic>
        <p:nvPicPr>
          <p:cNvPr id="2050" name="Picture 2" descr="Tienda Vector Icono PNG , Flat, Icono, Shop PNG y Vector para Descargar  Gratis | Pngtree">
            <a:extLst>
              <a:ext uri="{FF2B5EF4-FFF2-40B4-BE49-F238E27FC236}">
                <a16:creationId xmlns:a16="http://schemas.microsoft.com/office/drawing/2014/main" id="{54A53737-213D-9819-DFE3-533FFA0A6E47}"/>
              </a:ext>
            </a:extLst>
          </p:cNvPr>
          <p:cNvPicPr>
            <a:picLocks noChangeAspect="1" noChangeArrowheads="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2534876" y="3237875"/>
            <a:ext cx="3235404" cy="3235404"/>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E3DA5EDF-94EF-CA0D-15F0-33F54912480D}"/>
              </a:ext>
            </a:extLst>
          </p:cNvPr>
          <p:cNvSpPr txBox="1"/>
          <p:nvPr/>
        </p:nvSpPr>
        <p:spPr>
          <a:xfrm>
            <a:off x="8943317" y="2972217"/>
            <a:ext cx="2690352" cy="769441"/>
          </a:xfrm>
          <a:prstGeom prst="rect">
            <a:avLst/>
          </a:prstGeom>
          <a:noFill/>
        </p:spPr>
        <p:txBody>
          <a:bodyPr wrap="none" rtlCol="0">
            <a:spAutoFit/>
          </a:bodyPr>
          <a:lstStyle/>
          <a:p>
            <a:r>
              <a:rPr lang="es-MX" sz="4400" dirty="0"/>
              <a:t>Mayoristas</a:t>
            </a:r>
          </a:p>
        </p:txBody>
      </p:sp>
      <p:sp>
        <p:nvSpPr>
          <p:cNvPr id="5" name="CuadroTexto 4">
            <a:extLst>
              <a:ext uri="{FF2B5EF4-FFF2-40B4-BE49-F238E27FC236}">
                <a16:creationId xmlns:a16="http://schemas.microsoft.com/office/drawing/2014/main" id="{A06F147D-3EAE-0BF9-3619-2ECF1B210473}"/>
              </a:ext>
            </a:extLst>
          </p:cNvPr>
          <p:cNvSpPr txBox="1"/>
          <p:nvPr/>
        </p:nvSpPr>
        <p:spPr>
          <a:xfrm>
            <a:off x="4159841" y="2712314"/>
            <a:ext cx="3541226" cy="769441"/>
          </a:xfrm>
          <a:prstGeom prst="rect">
            <a:avLst/>
          </a:prstGeom>
          <a:noFill/>
        </p:spPr>
        <p:txBody>
          <a:bodyPr wrap="none" rtlCol="0">
            <a:spAutoFit/>
          </a:bodyPr>
          <a:lstStyle/>
          <a:p>
            <a:r>
              <a:rPr lang="es-MX" sz="4400" dirty="0"/>
              <a:t>Intermediarios</a:t>
            </a:r>
          </a:p>
        </p:txBody>
      </p:sp>
      <p:pic>
        <p:nvPicPr>
          <p:cNvPr id="6" name="Picture 4" descr="Hombre De Negocios Vector Icono PNG , Avatar, Hombre De Negocios, Dollar  Man PNG y Vector para Descargar Gratis | Pngtree">
            <a:extLst>
              <a:ext uri="{FF2B5EF4-FFF2-40B4-BE49-F238E27FC236}">
                <a16:creationId xmlns:a16="http://schemas.microsoft.com/office/drawing/2014/main" id="{67D41209-494D-2CBA-D293-3172BE14C107}"/>
              </a:ext>
            </a:extLst>
          </p:cNvPr>
          <p:cNvPicPr>
            <a:picLocks noChangeAspect="1" noChangeArrowheads="1"/>
          </p:cNvPicPr>
          <p:nvPr/>
        </p:nvPicPr>
        <p:blipFill>
          <a:blip r:embed="rId8">
            <a:extLst>
              <a:ext uri="{BEBA8EAE-BF5A-486C-A8C5-ECC9F3942E4B}">
                <a14:imgProps xmlns:a14="http://schemas.microsoft.com/office/drawing/2010/main">
                  <a14:imgLayer r:embed="rId9">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6754506" y="3098620"/>
            <a:ext cx="3235403" cy="3235403"/>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85A9A1B9-329C-8858-8430-A8E606A22920}"/>
              </a:ext>
            </a:extLst>
          </p:cNvPr>
          <p:cNvSpPr txBox="1"/>
          <p:nvPr/>
        </p:nvSpPr>
        <p:spPr>
          <a:xfrm>
            <a:off x="6886864" y="6088558"/>
            <a:ext cx="2970685" cy="769441"/>
          </a:xfrm>
          <a:prstGeom prst="rect">
            <a:avLst/>
          </a:prstGeom>
          <a:noFill/>
        </p:spPr>
        <p:txBody>
          <a:bodyPr wrap="none" rtlCol="0">
            <a:spAutoFit/>
          </a:bodyPr>
          <a:lstStyle/>
          <a:p>
            <a:r>
              <a:rPr lang="es-MX" sz="4400" dirty="0"/>
              <a:t>Consumidor</a:t>
            </a:r>
          </a:p>
        </p:txBody>
      </p:sp>
      <p:pic>
        <p:nvPicPr>
          <p:cNvPr id="4100" name="Picture 4" descr="Modelo de personaje de hombre de negocios con vector de ilustración plana |  Vector Premium">
            <a:extLst>
              <a:ext uri="{FF2B5EF4-FFF2-40B4-BE49-F238E27FC236}">
                <a16:creationId xmlns:a16="http://schemas.microsoft.com/office/drawing/2014/main" id="{0756BB15-8DC9-0AAA-F841-461D89B97F74}"/>
              </a:ext>
            </a:extLst>
          </p:cNvPr>
          <p:cNvPicPr>
            <a:picLocks noChangeAspect="1" noChangeArrowheads="1"/>
          </p:cNvPicPr>
          <p:nvPr/>
        </p:nvPicPr>
        <p:blipFill>
          <a:blip r:embed="rId10">
            <a:extLst>
              <a:ext uri="{BEBA8EAE-BF5A-486C-A8C5-ECC9F3942E4B}">
                <a14:imgProps xmlns:a14="http://schemas.microsoft.com/office/drawing/2010/main">
                  <a14:imgLayer r:embed="rId11">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947259" y="-37489"/>
            <a:ext cx="3235403" cy="3235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76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1690062"/>
            <a:ext cx="10837888" cy="3477875"/>
          </a:xfrm>
          <a:prstGeom prst="rect">
            <a:avLst/>
          </a:prstGeom>
          <a:noFill/>
        </p:spPr>
        <p:txBody>
          <a:bodyPr wrap="square" rtlCol="0">
            <a:spAutoFit/>
          </a:bodyPr>
          <a:lstStyle/>
          <a:p>
            <a:pPr algn="just"/>
            <a:r>
              <a:rPr lang="es-MX" sz="4400" dirty="0"/>
              <a:t>El canal de distribución lo constituye un grupo de intermediarios relacionados entre sí que llevan los productos y servicios de los fabricantes a los consumidores y usuarios finales.</a:t>
            </a:r>
          </a:p>
        </p:txBody>
      </p:sp>
    </p:spTree>
    <p:extLst>
      <p:ext uri="{BB962C8B-B14F-4D97-AF65-F5344CB8AC3E}">
        <p14:creationId xmlns:p14="http://schemas.microsoft.com/office/powerpoint/2010/main" val="2765495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2568263"/>
            <a:ext cx="10837888" cy="2800767"/>
          </a:xfrm>
          <a:prstGeom prst="rect">
            <a:avLst/>
          </a:prstGeom>
          <a:noFill/>
        </p:spPr>
        <p:txBody>
          <a:bodyPr wrap="square" rtlCol="0">
            <a:spAutoFit/>
          </a:bodyPr>
          <a:lstStyle/>
          <a:p>
            <a:pPr algn="just"/>
            <a:r>
              <a:rPr lang="es-MX" sz="4400" dirty="0"/>
              <a:t>Las decisiones sobre los canales de distribución dan a los productos </a:t>
            </a:r>
            <a:r>
              <a:rPr lang="es-MX" sz="4400" b="1" dirty="0"/>
              <a:t>los beneficios del lugar</a:t>
            </a:r>
            <a:r>
              <a:rPr lang="es-MX" sz="4400" dirty="0"/>
              <a:t>, y </a:t>
            </a:r>
            <a:r>
              <a:rPr lang="es-MX" sz="4400" b="1" dirty="0"/>
              <a:t>los beneficios de tiempo al consumidor.</a:t>
            </a:r>
          </a:p>
        </p:txBody>
      </p:sp>
      <p:sp>
        <p:nvSpPr>
          <p:cNvPr id="5" name="CuadroTexto 4">
            <a:extLst>
              <a:ext uri="{FF2B5EF4-FFF2-40B4-BE49-F238E27FC236}">
                <a16:creationId xmlns:a16="http://schemas.microsoft.com/office/drawing/2014/main" id="{6A494AD3-18C7-8AAE-0A5C-19006649FC18}"/>
              </a:ext>
            </a:extLst>
          </p:cNvPr>
          <p:cNvSpPr txBox="1"/>
          <p:nvPr/>
        </p:nvSpPr>
        <p:spPr>
          <a:xfrm>
            <a:off x="677056" y="1482672"/>
            <a:ext cx="10837888" cy="769441"/>
          </a:xfrm>
          <a:prstGeom prst="rect">
            <a:avLst/>
          </a:prstGeom>
          <a:noFill/>
        </p:spPr>
        <p:txBody>
          <a:bodyPr wrap="square" rtlCol="0">
            <a:spAutoFit/>
          </a:bodyPr>
          <a:lstStyle/>
          <a:p>
            <a:pPr algn="just"/>
            <a:r>
              <a:rPr lang="es-MX" sz="4400" b="1" dirty="0">
                <a:solidFill>
                  <a:schemeClr val="accent5">
                    <a:lumMod val="75000"/>
                  </a:schemeClr>
                </a:solidFill>
              </a:rPr>
              <a:t>Función de los canales de distribución</a:t>
            </a:r>
          </a:p>
        </p:txBody>
      </p:sp>
    </p:spTree>
    <p:extLst>
      <p:ext uri="{BB962C8B-B14F-4D97-AF65-F5344CB8AC3E}">
        <p14:creationId xmlns:p14="http://schemas.microsoft.com/office/powerpoint/2010/main" val="78429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2028616"/>
            <a:ext cx="10837888" cy="2800767"/>
          </a:xfrm>
          <a:prstGeom prst="rect">
            <a:avLst/>
          </a:prstGeom>
          <a:noFill/>
        </p:spPr>
        <p:txBody>
          <a:bodyPr wrap="square" rtlCol="0">
            <a:spAutoFit/>
          </a:bodyPr>
          <a:lstStyle/>
          <a:p>
            <a:pPr algn="just"/>
            <a:r>
              <a:rPr lang="es-MX" sz="4400" b="1" dirty="0"/>
              <a:t>El beneficio del lugar </a:t>
            </a:r>
            <a:r>
              <a:rPr lang="es-MX" sz="4400" dirty="0"/>
              <a:t>se refiere a llevar un producto cerca del consumidor para que éste no recorra grandes distancias para obtenerlo y satisfacer así una necesidad.</a:t>
            </a:r>
          </a:p>
        </p:txBody>
      </p:sp>
    </p:spTree>
    <p:extLst>
      <p:ext uri="{BB962C8B-B14F-4D97-AF65-F5344CB8AC3E}">
        <p14:creationId xmlns:p14="http://schemas.microsoft.com/office/powerpoint/2010/main" val="4193723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1351508"/>
            <a:ext cx="10837888" cy="4154984"/>
          </a:xfrm>
          <a:prstGeom prst="rect">
            <a:avLst/>
          </a:prstGeom>
          <a:noFill/>
        </p:spPr>
        <p:txBody>
          <a:bodyPr wrap="square" rtlCol="0">
            <a:spAutoFit/>
          </a:bodyPr>
          <a:lstStyle/>
          <a:p>
            <a:pPr algn="just"/>
            <a:r>
              <a:rPr lang="es-MX" sz="4400" b="1" dirty="0"/>
              <a:t>El beneficio de tiempo </a:t>
            </a:r>
            <a:r>
              <a:rPr lang="es-MX" sz="4400" dirty="0"/>
              <a:t>es consecuencia del anterior, ya que si no existe el beneficio del lugar, éste no puede darse. Consiste en llevar un producto al consumidor en el momento más adecuado, de lo contrario, la compra no se realiza.</a:t>
            </a:r>
          </a:p>
        </p:txBody>
      </p:sp>
    </p:spTree>
    <p:extLst>
      <p:ext uri="{BB962C8B-B14F-4D97-AF65-F5344CB8AC3E}">
        <p14:creationId xmlns:p14="http://schemas.microsoft.com/office/powerpoint/2010/main" val="3820911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2568263"/>
            <a:ext cx="10837888" cy="2123658"/>
          </a:xfrm>
          <a:prstGeom prst="rect">
            <a:avLst/>
          </a:prstGeom>
          <a:noFill/>
        </p:spPr>
        <p:txBody>
          <a:bodyPr wrap="square" rtlCol="0">
            <a:spAutoFit/>
          </a:bodyPr>
          <a:lstStyle/>
          <a:p>
            <a:pPr algn="just"/>
            <a:r>
              <a:rPr lang="es-MX" sz="4400" dirty="0"/>
              <a:t>Existen dos tipos de canales:</a:t>
            </a:r>
          </a:p>
          <a:p>
            <a:pPr algn="just"/>
            <a:r>
              <a:rPr lang="es-MX" sz="4400" dirty="0"/>
              <a:t>	1. Canales para productos de consumo.</a:t>
            </a:r>
          </a:p>
          <a:p>
            <a:pPr algn="just"/>
            <a:r>
              <a:rPr lang="es-MX" sz="4400" dirty="0"/>
              <a:t>	2. Canales para productos industriales.</a:t>
            </a:r>
          </a:p>
        </p:txBody>
      </p:sp>
      <p:sp>
        <p:nvSpPr>
          <p:cNvPr id="5" name="CuadroTexto 4">
            <a:extLst>
              <a:ext uri="{FF2B5EF4-FFF2-40B4-BE49-F238E27FC236}">
                <a16:creationId xmlns:a16="http://schemas.microsoft.com/office/drawing/2014/main" id="{6A494AD3-18C7-8AAE-0A5C-19006649FC18}"/>
              </a:ext>
            </a:extLst>
          </p:cNvPr>
          <p:cNvSpPr txBox="1"/>
          <p:nvPr/>
        </p:nvSpPr>
        <p:spPr>
          <a:xfrm>
            <a:off x="677056" y="1482672"/>
            <a:ext cx="10837888" cy="769441"/>
          </a:xfrm>
          <a:prstGeom prst="rect">
            <a:avLst/>
          </a:prstGeom>
          <a:noFill/>
        </p:spPr>
        <p:txBody>
          <a:bodyPr wrap="square" rtlCol="0">
            <a:spAutoFit/>
          </a:bodyPr>
          <a:lstStyle/>
          <a:p>
            <a:pPr algn="just"/>
            <a:r>
              <a:rPr lang="es-MX" sz="4400" b="1" dirty="0">
                <a:solidFill>
                  <a:schemeClr val="accent5">
                    <a:lumMod val="75000"/>
                  </a:schemeClr>
                </a:solidFill>
              </a:rPr>
              <a:t>Clasificación de los canales de distribución</a:t>
            </a:r>
          </a:p>
        </p:txBody>
      </p:sp>
    </p:spTree>
    <p:extLst>
      <p:ext uri="{BB962C8B-B14F-4D97-AF65-F5344CB8AC3E}">
        <p14:creationId xmlns:p14="http://schemas.microsoft.com/office/powerpoint/2010/main" val="2099723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527154" y="674400"/>
            <a:ext cx="10837888" cy="5509200"/>
          </a:xfrm>
          <a:prstGeom prst="rect">
            <a:avLst/>
          </a:prstGeom>
          <a:noFill/>
        </p:spPr>
        <p:txBody>
          <a:bodyPr wrap="square" rtlCol="0">
            <a:spAutoFit/>
          </a:bodyPr>
          <a:lstStyle/>
          <a:p>
            <a:pPr algn="just"/>
            <a:r>
              <a:rPr lang="es-MX" sz="4400" dirty="0">
                <a:solidFill>
                  <a:schemeClr val="accent5">
                    <a:lumMod val="75000"/>
                  </a:schemeClr>
                </a:solidFill>
              </a:rPr>
              <a:t>Los </a:t>
            </a:r>
            <a:r>
              <a:rPr lang="es-MX" sz="4400" b="1" dirty="0">
                <a:solidFill>
                  <a:schemeClr val="accent5">
                    <a:lumMod val="75000"/>
                  </a:schemeClr>
                </a:solidFill>
              </a:rPr>
              <a:t>canales para productos de consumo</a:t>
            </a:r>
            <a:r>
              <a:rPr lang="es-MX" sz="4400" dirty="0">
                <a:solidFill>
                  <a:schemeClr val="accent5">
                    <a:lumMod val="75000"/>
                  </a:schemeClr>
                </a:solidFill>
              </a:rPr>
              <a:t> se dividen en cuatro tipos</a:t>
            </a:r>
            <a:r>
              <a:rPr lang="es-MX" sz="4400" dirty="0"/>
              <a:t>, considerados los más usuales:</a:t>
            </a:r>
          </a:p>
          <a:p>
            <a:pPr algn="just"/>
            <a:r>
              <a:rPr lang="es-MX" sz="4400" dirty="0"/>
              <a:t>	 1. Productores-consumidores.</a:t>
            </a:r>
          </a:p>
          <a:p>
            <a:pPr algn="just"/>
            <a:r>
              <a:rPr lang="es-MX" sz="4400" dirty="0"/>
              <a:t>	 2. Productores-minoristas</a:t>
            </a:r>
          </a:p>
          <a:p>
            <a:pPr algn="just"/>
            <a:r>
              <a:rPr lang="es-MX" sz="4400" dirty="0"/>
              <a:t>	 3. Productores-mayoristas-minoristas</a:t>
            </a:r>
          </a:p>
          <a:p>
            <a:pPr algn="just"/>
            <a:r>
              <a:rPr lang="es-MX" sz="4400" dirty="0"/>
              <a:t>	 4. Productores-intermediarios-mayoristas-		minoristas-consumidores</a:t>
            </a:r>
          </a:p>
        </p:txBody>
      </p:sp>
    </p:spTree>
    <p:extLst>
      <p:ext uri="{BB962C8B-B14F-4D97-AF65-F5344CB8AC3E}">
        <p14:creationId xmlns:p14="http://schemas.microsoft.com/office/powerpoint/2010/main" val="339007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940C66-119B-8457-4D2A-E0E1A00F5988}"/>
              </a:ext>
            </a:extLst>
          </p:cNvPr>
          <p:cNvSpPr txBox="1"/>
          <p:nvPr/>
        </p:nvSpPr>
        <p:spPr>
          <a:xfrm>
            <a:off x="677056" y="674400"/>
            <a:ext cx="10837888" cy="5509200"/>
          </a:xfrm>
          <a:prstGeom prst="rect">
            <a:avLst/>
          </a:prstGeom>
          <a:noFill/>
        </p:spPr>
        <p:txBody>
          <a:bodyPr wrap="square" rtlCol="0">
            <a:spAutoFit/>
          </a:bodyPr>
          <a:lstStyle/>
          <a:p>
            <a:pPr algn="just"/>
            <a:r>
              <a:rPr lang="es-MX" sz="4400" b="1" dirty="0"/>
              <a:t>Productores-consumidores.</a:t>
            </a:r>
          </a:p>
          <a:p>
            <a:pPr algn="just"/>
            <a:r>
              <a:rPr lang="es-MX" sz="4400" dirty="0"/>
              <a:t>Ésta es la vía más corta y rápida que se utiliza en este tipo de productos. Las formas que más se utilizan son la venta de puerta en puerta, por correo, el telemarketing, el la venta por televisión, y a través de máquinas.</a:t>
            </a:r>
          </a:p>
          <a:p>
            <a:pPr algn="just"/>
            <a:r>
              <a:rPr lang="es-MX" sz="4400" dirty="0"/>
              <a:t>Los intermediarios quedan fuera en este sistema.</a:t>
            </a:r>
          </a:p>
        </p:txBody>
      </p:sp>
    </p:spTree>
    <p:extLst>
      <p:ext uri="{BB962C8B-B14F-4D97-AF65-F5344CB8AC3E}">
        <p14:creationId xmlns:p14="http://schemas.microsoft.com/office/powerpoint/2010/main" val="3020681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ágenes de Fabrica - Descarga gratuita en Freepik">
            <a:extLst>
              <a:ext uri="{FF2B5EF4-FFF2-40B4-BE49-F238E27FC236}">
                <a16:creationId xmlns:a16="http://schemas.microsoft.com/office/drawing/2014/main" id="{8A52455B-DB88-6399-707F-1AE498425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9744"/>
            <a:ext cx="6544456" cy="654445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mbre De Negocios Vector Icono PNG , Avatar, Hombre De Negocios, Dollar  Man PNG y Vector para Descargar Gratis | Pngtree">
            <a:extLst>
              <a:ext uri="{FF2B5EF4-FFF2-40B4-BE49-F238E27FC236}">
                <a16:creationId xmlns:a16="http://schemas.microsoft.com/office/drawing/2014/main" id="{0C34CBDE-0F08-6AE5-4360-03EEA6BB61C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6765561" y="596483"/>
            <a:ext cx="4565754" cy="4565754"/>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D2800AE0-32A0-BCF6-C725-B17AB064623F}"/>
              </a:ext>
            </a:extLst>
          </p:cNvPr>
          <p:cNvSpPr txBox="1"/>
          <p:nvPr/>
        </p:nvSpPr>
        <p:spPr>
          <a:xfrm>
            <a:off x="2035447" y="4946753"/>
            <a:ext cx="2473562" cy="769441"/>
          </a:xfrm>
          <a:prstGeom prst="rect">
            <a:avLst/>
          </a:prstGeom>
          <a:noFill/>
        </p:spPr>
        <p:txBody>
          <a:bodyPr wrap="none" rtlCol="0">
            <a:spAutoFit/>
          </a:bodyPr>
          <a:lstStyle/>
          <a:p>
            <a:r>
              <a:rPr lang="es-MX" sz="4400" dirty="0"/>
              <a:t>Productor</a:t>
            </a:r>
          </a:p>
        </p:txBody>
      </p:sp>
      <p:sp>
        <p:nvSpPr>
          <p:cNvPr id="3" name="CuadroTexto 2">
            <a:extLst>
              <a:ext uri="{FF2B5EF4-FFF2-40B4-BE49-F238E27FC236}">
                <a16:creationId xmlns:a16="http://schemas.microsoft.com/office/drawing/2014/main" id="{231F2465-E721-E10D-50BD-A847F2410CAB}"/>
              </a:ext>
            </a:extLst>
          </p:cNvPr>
          <p:cNvSpPr txBox="1"/>
          <p:nvPr/>
        </p:nvSpPr>
        <p:spPr>
          <a:xfrm>
            <a:off x="7563095" y="4946753"/>
            <a:ext cx="2970685" cy="769441"/>
          </a:xfrm>
          <a:prstGeom prst="rect">
            <a:avLst/>
          </a:prstGeom>
          <a:noFill/>
        </p:spPr>
        <p:txBody>
          <a:bodyPr wrap="none" rtlCol="0">
            <a:spAutoFit/>
          </a:bodyPr>
          <a:lstStyle/>
          <a:p>
            <a:r>
              <a:rPr lang="es-MX" sz="4400" dirty="0"/>
              <a:t>Consumidor</a:t>
            </a:r>
          </a:p>
        </p:txBody>
      </p:sp>
    </p:spTree>
    <p:extLst>
      <p:ext uri="{BB962C8B-B14F-4D97-AF65-F5344CB8AC3E}">
        <p14:creationId xmlns:p14="http://schemas.microsoft.com/office/powerpoint/2010/main" val="251905518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417</Words>
  <Application>Microsoft Office PowerPoint</Application>
  <PresentationFormat>Panorámica</PresentationFormat>
  <Paragraphs>39</Paragraphs>
  <Slides>15</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Abdiel Aldana</dc:creator>
  <cp:lastModifiedBy>Abdiel Aldana</cp:lastModifiedBy>
  <cp:revision>3</cp:revision>
  <dcterms:created xsi:type="dcterms:W3CDTF">2023-02-22T22:21:09Z</dcterms:created>
  <dcterms:modified xsi:type="dcterms:W3CDTF">2023-02-22T22:50:52Z</dcterms:modified>
</cp:coreProperties>
</file>