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60"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C7C6E-77B5-4EA7-ADA1-48E2F9083AAF}" v="1" dt="2023-06-28T22:19:0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iel" userId="535ec5d21c8c5075" providerId="LiveId" clId="{209C7C6E-77B5-4EA7-ADA1-48E2F9083AAF}"/>
    <pc:docChg chg="delSld modSld">
      <pc:chgData name="Abdiel" userId="535ec5d21c8c5075" providerId="LiveId" clId="{209C7C6E-77B5-4EA7-ADA1-48E2F9083AAF}" dt="2023-06-28T22:19:04.857" v="7" actId="22"/>
      <pc:docMkLst>
        <pc:docMk/>
      </pc:docMkLst>
      <pc:sldChg chg="modSp mod">
        <pc:chgData name="Abdiel" userId="535ec5d21c8c5075" providerId="LiveId" clId="{209C7C6E-77B5-4EA7-ADA1-48E2F9083AAF}" dt="2023-06-28T22:14:01.687" v="4" actId="20577"/>
        <pc:sldMkLst>
          <pc:docMk/>
          <pc:sldMk cId="898720542" sldId="257"/>
        </pc:sldMkLst>
        <pc:spChg chg="mod">
          <ac:chgData name="Abdiel" userId="535ec5d21c8c5075" providerId="LiveId" clId="{209C7C6E-77B5-4EA7-ADA1-48E2F9083AAF}" dt="2023-06-28T22:14:01.687" v="4" actId="20577"/>
          <ac:spMkLst>
            <pc:docMk/>
            <pc:sldMk cId="898720542" sldId="257"/>
            <ac:spMk id="2" creationId="{C14CC423-35D5-8F28-1C36-94D3578D1BFD}"/>
          </ac:spMkLst>
        </pc:spChg>
      </pc:sldChg>
      <pc:sldChg chg="del">
        <pc:chgData name="Abdiel" userId="535ec5d21c8c5075" providerId="LiveId" clId="{209C7C6E-77B5-4EA7-ADA1-48E2F9083AAF}" dt="2023-06-28T22:14:35.461" v="5" actId="47"/>
        <pc:sldMkLst>
          <pc:docMk/>
          <pc:sldMk cId="1437742052" sldId="258"/>
        </pc:sldMkLst>
      </pc:sldChg>
      <pc:sldChg chg="addSp delSp mod">
        <pc:chgData name="Abdiel" userId="535ec5d21c8c5075" providerId="LiveId" clId="{209C7C6E-77B5-4EA7-ADA1-48E2F9083AAF}" dt="2023-06-28T22:19:04.857" v="7" actId="22"/>
        <pc:sldMkLst>
          <pc:docMk/>
          <pc:sldMk cId="1681550858" sldId="268"/>
        </pc:sldMkLst>
        <pc:picChg chg="add">
          <ac:chgData name="Abdiel" userId="535ec5d21c8c5075" providerId="LiveId" clId="{209C7C6E-77B5-4EA7-ADA1-48E2F9083AAF}" dt="2023-06-28T22:19:04.857" v="7" actId="22"/>
          <ac:picMkLst>
            <pc:docMk/>
            <pc:sldMk cId="1681550858" sldId="268"/>
            <ac:picMk id="3" creationId="{69EF20C8-71F5-1F60-5DAE-7638F18BC6E5}"/>
          </ac:picMkLst>
        </pc:picChg>
        <pc:picChg chg="del">
          <ac:chgData name="Abdiel" userId="535ec5d21c8c5075" providerId="LiveId" clId="{209C7C6E-77B5-4EA7-ADA1-48E2F9083AAF}" dt="2023-06-28T22:19:03.489" v="6" actId="478"/>
          <ac:picMkLst>
            <pc:docMk/>
            <pc:sldMk cId="1681550858" sldId="268"/>
            <ac:picMk id="4098" creationId="{63F5DDAC-2A88-F2D8-E7CD-8B23B244C44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30513-C7C0-D201-2100-C3AB29D9AF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244326C-A9FC-9F03-2577-46DF3E644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FD2CC00-30A9-805C-2476-ACAAA8C1086C}"/>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5" name="Marcador de pie de página 4">
            <a:extLst>
              <a:ext uri="{FF2B5EF4-FFF2-40B4-BE49-F238E27FC236}">
                <a16:creationId xmlns:a16="http://schemas.microsoft.com/office/drawing/2014/main" id="{C1D29394-ECC2-5429-1A15-05A66FFCB5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F1900B-0A9A-E5F6-32CA-AE2E6BEFEB37}"/>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3911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0B2D5-7952-4BAF-1023-E3F54043259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0262763-4D3D-8096-1C78-EBECDB2AD3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6685FFF-D8E7-89A0-53C2-0210B10E967D}"/>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5" name="Marcador de pie de página 4">
            <a:extLst>
              <a:ext uri="{FF2B5EF4-FFF2-40B4-BE49-F238E27FC236}">
                <a16:creationId xmlns:a16="http://schemas.microsoft.com/office/drawing/2014/main" id="{04251422-2E3A-2245-0F27-F8CFECA5A3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053C24-460E-A014-EC9B-9B5DADD444B8}"/>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79423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382DC18-5A60-D55D-AC7B-037FF1734FD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E088AEE-FDC8-E462-B47B-C8287B1B80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322EAA1-D05F-0DB8-5F96-5E69C7E93A6B}"/>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5" name="Marcador de pie de página 4">
            <a:extLst>
              <a:ext uri="{FF2B5EF4-FFF2-40B4-BE49-F238E27FC236}">
                <a16:creationId xmlns:a16="http://schemas.microsoft.com/office/drawing/2014/main" id="{3C840E56-7D7C-1EB3-7404-2888EEE9BA1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AE5870-534D-DCF6-1270-BB87FA3BC590}"/>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83404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75855-392A-FC71-F655-3031846FF1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E1AA59E-341D-54FE-78A6-41DBD0E314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62576A8-D74A-AD27-25C6-940FB37C000D}"/>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5" name="Marcador de pie de página 4">
            <a:extLst>
              <a:ext uri="{FF2B5EF4-FFF2-40B4-BE49-F238E27FC236}">
                <a16:creationId xmlns:a16="http://schemas.microsoft.com/office/drawing/2014/main" id="{797D54A9-D5C8-4B23-5B08-0910CA49C6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E6EF8C-7DAB-55E7-2DF3-8F2DA8E45998}"/>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301510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0599B-1FEF-5CB7-CC92-55485DE858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AFF7FE3-A333-6166-D130-48CBE3E49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6C0687D-A015-7416-7D8B-10C7FCEB1249}"/>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5" name="Marcador de pie de página 4">
            <a:extLst>
              <a:ext uri="{FF2B5EF4-FFF2-40B4-BE49-F238E27FC236}">
                <a16:creationId xmlns:a16="http://schemas.microsoft.com/office/drawing/2014/main" id="{4984425B-9ED0-BBA5-8AEA-EB6E52391C1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597DA44-B0B6-4794-67B1-78616C1A2546}"/>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35715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D4510-817A-51D0-0A01-E47971E1D86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0012420-CFFC-BE8B-6DDC-9BFEDDF26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32382C1-4440-FEF1-09BA-0B9CB94ED8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0D76EDB-D2CA-0372-620B-114273C3201F}"/>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6" name="Marcador de pie de página 5">
            <a:extLst>
              <a:ext uri="{FF2B5EF4-FFF2-40B4-BE49-F238E27FC236}">
                <a16:creationId xmlns:a16="http://schemas.microsoft.com/office/drawing/2014/main" id="{07E0B5A5-F865-A2D0-7BA2-129CF1679C1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27F8064-0322-84E9-8462-4A018201C6F1}"/>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114920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32221-4A95-467E-93F4-69BCE7583E1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50A877C-C717-337C-C3E9-F2F209D80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20F06F-6CD1-08D4-84C5-C740475171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D45D0F6-8C04-8840-C82F-59D362B25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DC9DEA3-AA76-1FA4-59BB-1E8A59FE15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BF13A65-230E-00E3-5D25-302EAB5F32D1}"/>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8" name="Marcador de pie de página 7">
            <a:extLst>
              <a:ext uri="{FF2B5EF4-FFF2-40B4-BE49-F238E27FC236}">
                <a16:creationId xmlns:a16="http://schemas.microsoft.com/office/drawing/2014/main" id="{6872F398-E2B3-18A3-E137-A958CDF8ACE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60C8396-9900-A122-AB75-BB01D7FC8CD9}"/>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157238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F20A3-6858-3AAC-7C67-18FF5B4E7F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C07A53A-8B39-81E9-7BD7-DF164255FA71}"/>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4" name="Marcador de pie de página 3">
            <a:extLst>
              <a:ext uri="{FF2B5EF4-FFF2-40B4-BE49-F238E27FC236}">
                <a16:creationId xmlns:a16="http://schemas.microsoft.com/office/drawing/2014/main" id="{F4003FC9-AF55-166B-687E-9F40330EC62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78F11C7-5BE9-4611-1F23-7EBC970E8B2B}"/>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301469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1E0F87-53EB-DE47-2398-4E6560738A18}"/>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3" name="Marcador de pie de página 2">
            <a:extLst>
              <a:ext uri="{FF2B5EF4-FFF2-40B4-BE49-F238E27FC236}">
                <a16:creationId xmlns:a16="http://schemas.microsoft.com/office/drawing/2014/main" id="{725D6473-C055-EA95-DD4E-5DE5FC61D0E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DF791F5-7801-1F71-8C5F-CFEDAB3816D0}"/>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69540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975E2-738D-E31C-5BFF-53286CF2B4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0D64B04-1F48-507E-8CEC-8700FD4BA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A82C23D-201D-B598-20FD-EB2FF91E2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B8ED51-2BBA-C35C-E2A3-6EA5B0430692}"/>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6" name="Marcador de pie de página 5">
            <a:extLst>
              <a:ext uri="{FF2B5EF4-FFF2-40B4-BE49-F238E27FC236}">
                <a16:creationId xmlns:a16="http://schemas.microsoft.com/office/drawing/2014/main" id="{DA91ED1B-5B4E-A49B-0E30-C6929EE3F3F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3E239C4-DA2F-BF8C-6A13-6D0421B2E143}"/>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377166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5540-DA86-0CB8-2378-BB2A699D09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021E1A7-36E3-17BD-EDCB-05D02301F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6AA525A-2E27-FC6A-816D-5EE907068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B18A04-F9D1-F4D8-97E6-ECAF33E0F5F6}"/>
              </a:ext>
            </a:extLst>
          </p:cNvPr>
          <p:cNvSpPr>
            <a:spLocks noGrp="1"/>
          </p:cNvSpPr>
          <p:nvPr>
            <p:ph type="dt" sz="half" idx="10"/>
          </p:nvPr>
        </p:nvSpPr>
        <p:spPr/>
        <p:txBody>
          <a:bodyPr/>
          <a:lstStyle/>
          <a:p>
            <a:fld id="{26EB60F2-13AC-4E47-B78D-78DB12473291}" type="datetimeFigureOut">
              <a:rPr lang="es-MX" smtClean="0"/>
              <a:t>28/06/2023</a:t>
            </a:fld>
            <a:endParaRPr lang="es-MX"/>
          </a:p>
        </p:txBody>
      </p:sp>
      <p:sp>
        <p:nvSpPr>
          <p:cNvPr id="6" name="Marcador de pie de página 5">
            <a:extLst>
              <a:ext uri="{FF2B5EF4-FFF2-40B4-BE49-F238E27FC236}">
                <a16:creationId xmlns:a16="http://schemas.microsoft.com/office/drawing/2014/main" id="{3E184CE8-AF8D-2ED4-F246-5731E454317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8226F7A-77D5-63B9-BEDA-F15DBB30985F}"/>
              </a:ext>
            </a:extLst>
          </p:cNvPr>
          <p:cNvSpPr>
            <a:spLocks noGrp="1"/>
          </p:cNvSpPr>
          <p:nvPr>
            <p:ph type="sldNum" sz="quarter" idx="12"/>
          </p:nvPr>
        </p:nvSpPr>
        <p:spPr/>
        <p:txBody>
          <a:bodyPr/>
          <a:lstStyle/>
          <a:p>
            <a:fld id="{7C958BBA-83B0-4282-9CE8-6D171C0BDCD5}" type="slidenum">
              <a:rPr lang="es-MX" smtClean="0"/>
              <a:t>‹Nº›</a:t>
            </a:fld>
            <a:endParaRPr lang="es-MX"/>
          </a:p>
        </p:txBody>
      </p:sp>
    </p:spTree>
    <p:extLst>
      <p:ext uri="{BB962C8B-B14F-4D97-AF65-F5344CB8AC3E}">
        <p14:creationId xmlns:p14="http://schemas.microsoft.com/office/powerpoint/2010/main" val="20677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FA5939-3859-0276-34DB-FC59C1B2A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DA815AB-7508-58E9-7B1F-AB02EA1BB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A956866-9C2B-3EE4-5219-08CD6F4D3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B60F2-13AC-4E47-B78D-78DB12473291}" type="datetimeFigureOut">
              <a:rPr lang="es-MX" smtClean="0"/>
              <a:t>28/06/2023</a:t>
            </a:fld>
            <a:endParaRPr lang="es-MX"/>
          </a:p>
        </p:txBody>
      </p:sp>
      <p:sp>
        <p:nvSpPr>
          <p:cNvPr id="5" name="Marcador de pie de página 4">
            <a:extLst>
              <a:ext uri="{FF2B5EF4-FFF2-40B4-BE49-F238E27FC236}">
                <a16:creationId xmlns:a16="http://schemas.microsoft.com/office/drawing/2014/main" id="{128FEE21-5363-537E-6102-9D1942DF2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56DEBC9-2260-B276-8DFD-A917B1EDD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8BBA-83B0-4282-9CE8-6D171C0BDCD5}" type="slidenum">
              <a:rPr lang="es-MX" smtClean="0"/>
              <a:t>‹Nº›</a:t>
            </a:fld>
            <a:endParaRPr lang="es-MX"/>
          </a:p>
        </p:txBody>
      </p:sp>
    </p:spTree>
    <p:extLst>
      <p:ext uri="{BB962C8B-B14F-4D97-AF65-F5344CB8AC3E}">
        <p14:creationId xmlns:p14="http://schemas.microsoft.com/office/powerpoint/2010/main" val="1703808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EE8EB-9FE4-68FC-1A04-621C514ACFC8}"/>
              </a:ext>
            </a:extLst>
          </p:cNvPr>
          <p:cNvSpPr>
            <a:spLocks noGrp="1"/>
          </p:cNvSpPr>
          <p:nvPr>
            <p:ph type="ctrTitle"/>
          </p:nvPr>
        </p:nvSpPr>
        <p:spPr>
          <a:xfrm>
            <a:off x="1524000" y="1512108"/>
            <a:ext cx="9144000" cy="2387600"/>
          </a:xfrm>
        </p:spPr>
        <p:txBody>
          <a:bodyPr>
            <a:normAutofit/>
          </a:bodyPr>
          <a:lstStyle/>
          <a:p>
            <a:r>
              <a:rPr lang="es-MX" sz="7200" b="1" dirty="0">
                <a:solidFill>
                  <a:schemeClr val="accent6">
                    <a:lumMod val="75000"/>
                  </a:schemeClr>
                </a:solidFill>
              </a:rPr>
              <a:t>Promoción de Venta</a:t>
            </a:r>
          </a:p>
        </p:txBody>
      </p:sp>
    </p:spTree>
    <p:extLst>
      <p:ext uri="{BB962C8B-B14F-4D97-AF65-F5344CB8AC3E}">
        <p14:creationId xmlns:p14="http://schemas.microsoft.com/office/powerpoint/2010/main" val="393225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647075" y="1166842"/>
            <a:ext cx="10897849" cy="4524315"/>
          </a:xfrm>
          <a:prstGeom prst="rect">
            <a:avLst/>
          </a:prstGeom>
          <a:noFill/>
        </p:spPr>
        <p:txBody>
          <a:bodyPr wrap="square" rtlCol="0">
            <a:spAutoFit/>
          </a:bodyPr>
          <a:lstStyle/>
          <a:p>
            <a:pPr algn="just"/>
            <a:r>
              <a:rPr lang="es-MX" sz="3600" b="1" dirty="0">
                <a:solidFill>
                  <a:schemeClr val="accent6">
                    <a:lumMod val="75000"/>
                  </a:schemeClr>
                </a:solidFill>
              </a:rPr>
              <a:t>Muestras</a:t>
            </a:r>
            <a:endParaRPr lang="es-MX" sz="3600" dirty="0"/>
          </a:p>
          <a:p>
            <a:pPr algn="just"/>
            <a:r>
              <a:rPr lang="es-MX" sz="3600" dirty="0"/>
              <a:t>Las muestras son una estrategia de promoción de ventas en la que el producto en sí es el principal incentivo. Es una manera de lograr que un cliente pruebe el producto, ya sea gratis o mediante el pago de una suma mínima, con el objeto de que lo conozca y lo compre por voluntad propia; básicamente el éxito del producto depende de su naturaleza.</a:t>
            </a:r>
          </a:p>
        </p:txBody>
      </p:sp>
    </p:spTree>
    <p:extLst>
      <p:ext uri="{BB962C8B-B14F-4D97-AF65-F5344CB8AC3E}">
        <p14:creationId xmlns:p14="http://schemas.microsoft.com/office/powerpoint/2010/main" val="337645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EF20C8-71F5-1F60-5DAE-7638F18BC6E5}"/>
              </a:ext>
            </a:extLst>
          </p:cNvPr>
          <p:cNvPicPr>
            <a:picLocks noChangeAspect="1"/>
          </p:cNvPicPr>
          <p:nvPr/>
        </p:nvPicPr>
        <p:blipFill>
          <a:blip r:embed="rId2"/>
          <a:stretch>
            <a:fillRect/>
          </a:stretch>
        </p:blipFill>
        <p:spPr>
          <a:xfrm>
            <a:off x="0" y="206956"/>
            <a:ext cx="12192000" cy="6444088"/>
          </a:xfrm>
          <a:prstGeom prst="rect">
            <a:avLst/>
          </a:prstGeom>
        </p:spPr>
      </p:pic>
    </p:spTree>
    <p:extLst>
      <p:ext uri="{BB962C8B-B14F-4D97-AF65-F5344CB8AC3E}">
        <p14:creationId xmlns:p14="http://schemas.microsoft.com/office/powerpoint/2010/main" val="168155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647075" y="1997839"/>
            <a:ext cx="10897849" cy="2862322"/>
          </a:xfrm>
          <a:prstGeom prst="rect">
            <a:avLst/>
          </a:prstGeom>
          <a:noFill/>
        </p:spPr>
        <p:txBody>
          <a:bodyPr wrap="square" rtlCol="0">
            <a:spAutoFit/>
          </a:bodyPr>
          <a:lstStyle/>
          <a:p>
            <a:pPr algn="just"/>
            <a:r>
              <a:rPr lang="es-MX" sz="3600" b="1" dirty="0">
                <a:solidFill>
                  <a:schemeClr val="accent6">
                    <a:lumMod val="75000"/>
                  </a:schemeClr>
                </a:solidFill>
              </a:rPr>
              <a:t>Concursos y Sorteos</a:t>
            </a:r>
            <a:endParaRPr lang="es-MX" sz="3600" dirty="0"/>
          </a:p>
          <a:p>
            <a:pPr algn="just"/>
            <a:r>
              <a:rPr lang="es-MX" sz="3600" dirty="0"/>
              <a:t>Los concursos y sorteos son estrategias promocionales en las que el incentivo principal para el consumidor es la oportunidad de ganar algo con un esfuerzo e inversión mínimos.</a:t>
            </a:r>
          </a:p>
        </p:txBody>
      </p:sp>
    </p:spTree>
    <p:extLst>
      <p:ext uri="{BB962C8B-B14F-4D97-AF65-F5344CB8AC3E}">
        <p14:creationId xmlns:p14="http://schemas.microsoft.com/office/powerpoint/2010/main" val="152512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3 ideas de PROMOCIÓN DE VENTAS | promocion de ventas, promoción, ventas">
            <a:extLst>
              <a:ext uri="{FF2B5EF4-FFF2-40B4-BE49-F238E27FC236}">
                <a16:creationId xmlns:a16="http://schemas.microsoft.com/office/drawing/2014/main" id="{597103CA-1B82-686D-6336-BF2479476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706" y="406059"/>
            <a:ext cx="9060587" cy="604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2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647075" y="920621"/>
            <a:ext cx="10897849" cy="5016758"/>
          </a:xfrm>
          <a:prstGeom prst="rect">
            <a:avLst/>
          </a:prstGeom>
          <a:noFill/>
        </p:spPr>
        <p:txBody>
          <a:bodyPr wrap="square" rtlCol="0">
            <a:spAutoFit/>
          </a:bodyPr>
          <a:lstStyle/>
          <a:p>
            <a:pPr algn="just"/>
            <a:r>
              <a:rPr lang="es-MX" sz="3200" b="1" dirty="0"/>
              <a:t>Este tipo de estrategias tiene los siguientes objetivos: </a:t>
            </a:r>
          </a:p>
          <a:p>
            <a:pPr algn="just"/>
            <a:endParaRPr lang="es-MX" sz="3200" dirty="0"/>
          </a:p>
          <a:p>
            <a:pPr algn="just"/>
            <a:r>
              <a:rPr lang="es-MX" sz="3200" dirty="0"/>
              <a:t>■ Estimular las ventas de productos establecidos. </a:t>
            </a:r>
          </a:p>
          <a:p>
            <a:pPr algn="just"/>
            <a:r>
              <a:rPr lang="es-MX" sz="3200" dirty="0"/>
              <a:t>■ Atraer nuevos mercados. </a:t>
            </a:r>
          </a:p>
          <a:p>
            <a:pPr algn="just"/>
            <a:r>
              <a:rPr lang="es-MX" sz="3200" dirty="0"/>
              <a:t>■ Ayudar en la etapa de lanzamiento del producto. </a:t>
            </a:r>
          </a:p>
          <a:p>
            <a:pPr algn="just"/>
            <a:r>
              <a:rPr lang="es-MX" sz="3200" dirty="0"/>
              <a:t>■ Dar a conocer los cambios en los productos existentes. </a:t>
            </a:r>
          </a:p>
          <a:p>
            <a:pPr algn="just"/>
            <a:r>
              <a:rPr lang="es-MX" sz="3200" dirty="0"/>
              <a:t>■ Aumentar las ventas en épocas críticas. </a:t>
            </a:r>
          </a:p>
          <a:p>
            <a:pPr algn="just"/>
            <a:r>
              <a:rPr lang="es-MX" sz="3200" dirty="0"/>
              <a:t>■ Atacar a la competencia. </a:t>
            </a:r>
          </a:p>
          <a:p>
            <a:pPr algn="just"/>
            <a:r>
              <a:rPr lang="es-MX" sz="3200" dirty="0"/>
              <a:t>■ Obtener ventas más rápidas en productos en su etapa de declinación y de los que se tiene todavía muchas unidades</a:t>
            </a:r>
          </a:p>
        </p:txBody>
      </p:sp>
    </p:spTree>
    <p:extLst>
      <p:ext uri="{BB962C8B-B14F-4D97-AF65-F5344CB8AC3E}">
        <p14:creationId xmlns:p14="http://schemas.microsoft.com/office/powerpoint/2010/main" val="270696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647075" y="1690062"/>
            <a:ext cx="10897849" cy="2800767"/>
          </a:xfrm>
          <a:prstGeom prst="rect">
            <a:avLst/>
          </a:prstGeom>
          <a:noFill/>
        </p:spPr>
        <p:txBody>
          <a:bodyPr wrap="square" rtlCol="0">
            <a:spAutoFit/>
          </a:bodyPr>
          <a:lstStyle/>
          <a:p>
            <a:pPr algn="just"/>
            <a:r>
              <a:rPr lang="es-MX" sz="4400" b="1" dirty="0">
                <a:solidFill>
                  <a:schemeClr val="accent6">
                    <a:lumMod val="75000"/>
                  </a:schemeClr>
                </a:solidFill>
              </a:rPr>
              <a:t>La promoción de ventas </a:t>
            </a:r>
            <a:r>
              <a:rPr lang="es-MX" sz="4400" dirty="0"/>
              <a:t>es </a:t>
            </a:r>
            <a:r>
              <a:rPr lang="es-MX" sz="4400" b="1" dirty="0">
                <a:solidFill>
                  <a:schemeClr val="accent6">
                    <a:lumMod val="75000"/>
                  </a:schemeClr>
                </a:solidFill>
              </a:rPr>
              <a:t>dar a conocer los productos </a:t>
            </a:r>
            <a:r>
              <a:rPr lang="es-MX" sz="4400" dirty="0">
                <a:solidFill>
                  <a:schemeClr val="accent6">
                    <a:lumMod val="75000"/>
                  </a:schemeClr>
                </a:solidFill>
              </a:rPr>
              <a:t>en </a:t>
            </a:r>
            <a:r>
              <a:rPr lang="es-MX" sz="4400" b="1" dirty="0">
                <a:solidFill>
                  <a:schemeClr val="accent6">
                    <a:lumMod val="75000"/>
                  </a:schemeClr>
                </a:solidFill>
              </a:rPr>
              <a:t>forma directa</a:t>
            </a:r>
            <a:r>
              <a:rPr lang="es-MX" sz="4400" dirty="0"/>
              <a:t>, además de ofrecer valores o incentivos adicionales del producto a los consumidores.</a:t>
            </a:r>
          </a:p>
        </p:txBody>
      </p:sp>
    </p:spTree>
    <p:extLst>
      <p:ext uri="{BB962C8B-B14F-4D97-AF65-F5344CB8AC3E}">
        <p14:creationId xmlns:p14="http://schemas.microsoft.com/office/powerpoint/2010/main" val="89872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647075" y="612844"/>
            <a:ext cx="10897849" cy="5632311"/>
          </a:xfrm>
          <a:prstGeom prst="rect">
            <a:avLst/>
          </a:prstGeom>
          <a:noFill/>
        </p:spPr>
        <p:txBody>
          <a:bodyPr wrap="square" rtlCol="0">
            <a:spAutoFit/>
          </a:bodyPr>
          <a:lstStyle/>
          <a:p>
            <a:pPr algn="just"/>
            <a:r>
              <a:rPr lang="es-MX" sz="4000" b="1" dirty="0">
                <a:solidFill>
                  <a:schemeClr val="accent6">
                    <a:lumMod val="75000"/>
                  </a:schemeClr>
                </a:solidFill>
              </a:rPr>
              <a:t>Estrategias para consumidores.</a:t>
            </a:r>
          </a:p>
          <a:p>
            <a:pPr algn="just"/>
            <a:r>
              <a:rPr lang="es-MX" sz="4000" dirty="0"/>
              <a:t>Motivan el deseo de compra de los clientes para que adquieran un producto o servicio; para ello se usan: </a:t>
            </a:r>
          </a:p>
          <a:p>
            <a:pPr algn="just"/>
            <a:r>
              <a:rPr lang="es-MX" sz="4000" dirty="0"/>
              <a:t>	•Premios. </a:t>
            </a:r>
          </a:p>
          <a:p>
            <a:pPr algn="just"/>
            <a:r>
              <a:rPr lang="es-MX" sz="4000" dirty="0"/>
              <a:t>	•Cupones. </a:t>
            </a:r>
          </a:p>
          <a:p>
            <a:pPr algn="just"/>
            <a:r>
              <a:rPr lang="es-MX" sz="4000" dirty="0"/>
              <a:t>	•Reducción de precios y ofertas. </a:t>
            </a:r>
          </a:p>
          <a:p>
            <a:pPr algn="just"/>
            <a:r>
              <a:rPr lang="es-MX" sz="4000" dirty="0"/>
              <a:t>	• Muestras. </a:t>
            </a:r>
          </a:p>
          <a:p>
            <a:pPr algn="just"/>
            <a:r>
              <a:rPr lang="es-MX" sz="4000" dirty="0"/>
              <a:t>	• Concursos y sorteos.</a:t>
            </a:r>
          </a:p>
        </p:txBody>
      </p:sp>
    </p:spTree>
    <p:extLst>
      <p:ext uri="{BB962C8B-B14F-4D97-AF65-F5344CB8AC3E}">
        <p14:creationId xmlns:p14="http://schemas.microsoft.com/office/powerpoint/2010/main" val="213529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512163" y="1833586"/>
            <a:ext cx="10897849" cy="3416320"/>
          </a:xfrm>
          <a:prstGeom prst="rect">
            <a:avLst/>
          </a:prstGeom>
          <a:noFill/>
        </p:spPr>
        <p:txBody>
          <a:bodyPr wrap="square" rtlCol="0">
            <a:spAutoFit/>
          </a:bodyPr>
          <a:lstStyle/>
          <a:p>
            <a:pPr algn="just"/>
            <a:r>
              <a:rPr lang="es-MX" sz="3600" b="1" dirty="0">
                <a:solidFill>
                  <a:schemeClr val="accent6">
                    <a:lumMod val="75000"/>
                  </a:schemeClr>
                </a:solidFill>
              </a:rPr>
              <a:t>Premios</a:t>
            </a:r>
            <a:endParaRPr lang="es-MX" sz="3600" dirty="0"/>
          </a:p>
          <a:p>
            <a:pPr algn="just"/>
            <a:r>
              <a:rPr lang="es-MX" sz="3600" dirty="0"/>
              <a:t>El objetivo principal de los premios es convencer al cliente de comprar un determinado producto en el momento mismo en que lo ve; cualquiera que sea el tipo de premio de que se trate, siempre deberá parecer irresistible a los ojos del consumidor.</a:t>
            </a:r>
          </a:p>
        </p:txBody>
      </p:sp>
    </p:spTree>
    <p:extLst>
      <p:ext uri="{BB962C8B-B14F-4D97-AF65-F5344CB8AC3E}">
        <p14:creationId xmlns:p14="http://schemas.microsoft.com/office/powerpoint/2010/main" val="383295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ega en línea y gana premios con los nuevos tazos de sabritas edición  Pac-Man | Noticias de México | EL IMPARCIAL">
            <a:extLst>
              <a:ext uri="{FF2B5EF4-FFF2-40B4-BE49-F238E27FC236}">
                <a16:creationId xmlns:a16="http://schemas.microsoft.com/office/drawing/2014/main" id="{1B6FCEF0-B99D-EBB8-219A-928E7825C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566737"/>
            <a:ext cx="5724525" cy="572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s tazos en las Sabritas regresan a México con una nueva colección de  Pac-Man que permite jugar en línea y ganar premios">
            <a:extLst>
              <a:ext uri="{FF2B5EF4-FFF2-40B4-BE49-F238E27FC236}">
                <a16:creationId xmlns:a16="http://schemas.microsoft.com/office/drawing/2014/main" id="{52248D71-05D2-2D28-1AAF-6F82B59AA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958" y="1843789"/>
            <a:ext cx="5186597" cy="345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8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527153" y="1443841"/>
            <a:ext cx="10897849" cy="3970318"/>
          </a:xfrm>
          <a:prstGeom prst="rect">
            <a:avLst/>
          </a:prstGeom>
          <a:noFill/>
        </p:spPr>
        <p:txBody>
          <a:bodyPr wrap="square" rtlCol="0">
            <a:spAutoFit/>
          </a:bodyPr>
          <a:lstStyle/>
          <a:p>
            <a:pPr algn="just"/>
            <a:r>
              <a:rPr lang="es-MX" sz="3600" b="1" dirty="0">
                <a:solidFill>
                  <a:schemeClr val="accent6">
                    <a:lumMod val="75000"/>
                  </a:schemeClr>
                </a:solidFill>
              </a:rPr>
              <a:t>Cupones</a:t>
            </a:r>
            <a:endParaRPr lang="es-MX" sz="3600" dirty="0"/>
          </a:p>
          <a:p>
            <a:pPr algn="just"/>
            <a:r>
              <a:rPr lang="es-MX" sz="3600" dirty="0"/>
              <a:t>Los cupones atraen tanto a los consumidores como a los distribuidores. Uno de los principales objetivos de los cupones es acercar a los consumidores hacia determinado producto y hacia una tienda específica, ofreciéndoles un precio reducido del artículo durante cierto límite de tiempo</a:t>
            </a:r>
          </a:p>
        </p:txBody>
      </p:sp>
    </p:spTree>
    <p:extLst>
      <p:ext uri="{BB962C8B-B14F-4D97-AF65-F5344CB8AC3E}">
        <p14:creationId xmlns:p14="http://schemas.microsoft.com/office/powerpoint/2010/main" val="355218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C1551D-D13F-4C83-63F8-8ED0A242A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361950"/>
            <a:ext cx="7677150" cy="613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21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4CC423-35D5-8F28-1C36-94D3578D1BFD}"/>
              </a:ext>
            </a:extLst>
          </p:cNvPr>
          <p:cNvSpPr txBox="1"/>
          <p:nvPr/>
        </p:nvSpPr>
        <p:spPr>
          <a:xfrm>
            <a:off x="647075" y="1997839"/>
            <a:ext cx="10897849" cy="2862322"/>
          </a:xfrm>
          <a:prstGeom prst="rect">
            <a:avLst/>
          </a:prstGeom>
          <a:noFill/>
        </p:spPr>
        <p:txBody>
          <a:bodyPr wrap="square" rtlCol="0">
            <a:spAutoFit/>
          </a:bodyPr>
          <a:lstStyle/>
          <a:p>
            <a:pPr algn="just"/>
            <a:r>
              <a:rPr lang="es-MX" sz="3600" b="1" dirty="0">
                <a:solidFill>
                  <a:schemeClr val="accent6">
                    <a:lumMod val="75000"/>
                  </a:schemeClr>
                </a:solidFill>
              </a:rPr>
              <a:t>Reducción de precios</a:t>
            </a:r>
            <a:endParaRPr lang="es-MX" sz="3600" dirty="0"/>
          </a:p>
          <a:p>
            <a:pPr algn="just"/>
            <a:r>
              <a:rPr lang="es-MX" sz="3600" dirty="0"/>
              <a:t>Este tipo de estrategia promocional ofrece a los consumidores un descuento de cierta cantidad de dinero sobre el precio regular de un producto; el monto de la reducción se anuncia en la etiqueta o en el paquete.</a:t>
            </a:r>
          </a:p>
        </p:txBody>
      </p:sp>
    </p:spTree>
    <p:extLst>
      <p:ext uri="{BB962C8B-B14F-4D97-AF65-F5344CB8AC3E}">
        <p14:creationId xmlns:p14="http://schemas.microsoft.com/office/powerpoint/2010/main" val="182852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mart tv hd 32&quot; oferta en Walmart">
            <a:extLst>
              <a:ext uri="{FF2B5EF4-FFF2-40B4-BE49-F238E27FC236}">
                <a16:creationId xmlns:a16="http://schemas.microsoft.com/office/drawing/2014/main" id="{0ACC7562-C8D0-7BB3-B473-64AD27546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57" y="354960"/>
            <a:ext cx="9801286" cy="614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236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396</Words>
  <Application>Microsoft Office PowerPoint</Application>
  <PresentationFormat>Panorámica</PresentationFormat>
  <Paragraphs>28</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Promoción de Venta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Promoción de Venta</dc:title>
  <dc:creator>Abdiel Aldana</dc:creator>
  <cp:lastModifiedBy>Abdiel</cp:lastModifiedBy>
  <cp:revision>1</cp:revision>
  <dcterms:created xsi:type="dcterms:W3CDTF">2023-02-23T02:01:42Z</dcterms:created>
  <dcterms:modified xsi:type="dcterms:W3CDTF">2023-06-28T22:19:12Z</dcterms:modified>
</cp:coreProperties>
</file>