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7" r:id="rId6"/>
    <p:sldId id="268" r:id="rId7"/>
    <p:sldId id="269" r:id="rId8"/>
    <p:sldId id="270"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69"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4C7DFD-7CBD-4B3E-A50F-CE6A3BFA6706}" type="datetimeFigureOut">
              <a:rPr lang="es-MX" smtClean="0"/>
              <a:t>01/03/2023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289872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209838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382330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494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30044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D4C7DFD-7CBD-4B3E-A50F-CE6A3BFA6706}" type="datetimeFigureOut">
              <a:rPr lang="es-MX" smtClean="0"/>
              <a:t>01/03/2023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88651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D4C7DFD-7CBD-4B3E-A50F-CE6A3BFA6706}" type="datetimeFigureOut">
              <a:rPr lang="es-MX" smtClean="0"/>
              <a:t>01/03/2023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70972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4C7DFD-7CBD-4B3E-A50F-CE6A3BFA6706}" type="datetimeFigureOut">
              <a:rPr lang="es-MX" smtClean="0"/>
              <a:t>01/03/2023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320956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4C7DFD-7CBD-4B3E-A50F-CE6A3BFA6706}" type="datetimeFigureOut">
              <a:rPr lang="es-MX" smtClean="0"/>
              <a:t>01/03/2023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31291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4C7DFD-7CBD-4B3E-A50F-CE6A3BFA6706}" type="datetimeFigureOut">
              <a:rPr lang="es-MX" smtClean="0"/>
              <a:t>01/03/2023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414988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4C7DFD-7CBD-4B3E-A50F-CE6A3BFA6706}" type="datetimeFigureOut">
              <a:rPr lang="es-MX" smtClean="0"/>
              <a:t>01/03/2023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412226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222337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4C7DFD-7CBD-4B3E-A50F-CE6A3BFA6706}" type="datetimeFigureOut">
              <a:rPr lang="es-MX" smtClean="0"/>
              <a:t>01/03/2023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208826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4C7DFD-7CBD-4B3E-A50F-CE6A3BFA6706}" type="datetimeFigureOut">
              <a:rPr lang="es-MX" smtClean="0"/>
              <a:t>01/03/2023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47412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C7DFD-7CBD-4B3E-A50F-CE6A3BFA6706}" type="datetimeFigureOut">
              <a:rPr lang="es-MX" smtClean="0"/>
              <a:t>01/03/2023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64463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258367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4C7DFD-7CBD-4B3E-A50F-CE6A3BFA6706}" type="datetimeFigureOut">
              <a:rPr lang="es-MX" smtClean="0"/>
              <a:t>01/03/2023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B13B7E-8796-4D26-9551-0145ED65850C}" type="slidenum">
              <a:rPr lang="es-MX" smtClean="0"/>
              <a:t>‹Nº›</a:t>
            </a:fld>
            <a:endParaRPr lang="es-MX"/>
          </a:p>
        </p:txBody>
      </p:sp>
    </p:spTree>
    <p:extLst>
      <p:ext uri="{BB962C8B-B14F-4D97-AF65-F5344CB8AC3E}">
        <p14:creationId xmlns:p14="http://schemas.microsoft.com/office/powerpoint/2010/main" val="144778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4C7DFD-7CBD-4B3E-A50F-CE6A3BFA6706}" type="datetimeFigureOut">
              <a:rPr lang="es-MX" smtClean="0"/>
              <a:t>01/03/2023</a:t>
            </a:fld>
            <a:endParaRPr lang="es-MX"/>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4B13B7E-8796-4D26-9551-0145ED65850C}" type="slidenum">
              <a:rPr lang="es-MX" smtClean="0"/>
              <a:t>‹Nº›</a:t>
            </a:fld>
            <a:endParaRPr lang="es-MX"/>
          </a:p>
        </p:txBody>
      </p:sp>
    </p:spTree>
    <p:extLst>
      <p:ext uri="{BB962C8B-B14F-4D97-AF65-F5344CB8AC3E}">
        <p14:creationId xmlns:p14="http://schemas.microsoft.com/office/powerpoint/2010/main" val="299829518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1B71282-0554-8496-8FE1-EDD57FBB13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82040" y="1026228"/>
            <a:ext cx="6790677" cy="480554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11FF3F6-B6A2-1BCC-65BE-8C4DB70481DA}"/>
              </a:ext>
            </a:extLst>
          </p:cNvPr>
          <p:cNvSpPr>
            <a:spLocks noGrp="1"/>
          </p:cNvSpPr>
          <p:nvPr>
            <p:ph type="ctrTitle"/>
          </p:nvPr>
        </p:nvSpPr>
        <p:spPr>
          <a:xfrm>
            <a:off x="992049" y="1026228"/>
            <a:ext cx="5294203" cy="4041648"/>
          </a:xfrm>
        </p:spPr>
        <p:txBody>
          <a:bodyPr>
            <a:normAutofit/>
          </a:bodyPr>
          <a:lstStyle/>
          <a:p>
            <a:pPr algn="l"/>
            <a:r>
              <a:rPr lang="es-MX" sz="7200" b="1" i="0" dirty="0">
                <a:solidFill>
                  <a:srgbClr val="D1D5DB"/>
                </a:solidFill>
                <a:effectLst/>
                <a:latin typeface="Söhne"/>
              </a:rPr>
              <a:t>¿Qué es una campaña publicitaria?</a:t>
            </a:r>
          </a:p>
        </p:txBody>
      </p:sp>
    </p:spTree>
    <p:extLst>
      <p:ext uri="{BB962C8B-B14F-4D97-AF65-F5344CB8AC3E}">
        <p14:creationId xmlns:p14="http://schemas.microsoft.com/office/powerpoint/2010/main" val="428559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ectores e ilustraciones de Personas para descargar gratis | Freepik">
            <a:extLst>
              <a:ext uri="{FF2B5EF4-FFF2-40B4-BE49-F238E27FC236}">
                <a16:creationId xmlns:a16="http://schemas.microsoft.com/office/drawing/2014/main" id="{AF261C65-FF18-4FEA-B0CF-CB8F2ABCB5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83" b="89965" l="10000" r="97100">
                        <a14:foregroundMark x1="74650" y1="19542" x2="74150" y2="42782"/>
                        <a14:foregroundMark x1="70450" y1="56162" x2="70450" y2="56162"/>
                        <a14:foregroundMark x1="76800" y1="45775" x2="76800" y2="45775"/>
                        <a14:foregroundMark x1="76700" y1="46655" x2="78350" y2="60035"/>
                        <a14:foregroundMark x1="93150" y1="24472" x2="94150" y2="61444"/>
                        <a14:foregroundMark x1="84050" y1="15493" x2="84050" y2="20423"/>
                        <a14:foregroundMark x1="94150" y1="37324" x2="97100" y2="41901"/>
                        <a14:foregroundMark x1="95450" y1="34155" x2="97000" y2="51585"/>
                        <a14:foregroundMark x1="97000" y1="51585" x2="94700" y2="55634"/>
                        <a14:foregroundMark x1="92650" y1="32923" x2="89700" y2="45775"/>
                        <a14:foregroundMark x1="89700" y1="45775" x2="91150" y2="61092"/>
                        <a14:foregroundMark x1="91150" y1="61092" x2="91400" y2="61092"/>
                        <a14:foregroundMark x1="63000" y1="32042" x2="63000" y2="35035"/>
                        <a14:foregroundMark x1="64250" y1="16373" x2="63750" y2="48944"/>
                        <a14:foregroundMark x1="64150" y1="22183" x2="67000" y2="37324"/>
                        <a14:foregroundMark x1="67000" y1="37324" x2="62800" y2="70775"/>
                        <a14:foregroundMark x1="62800" y1="70775" x2="61800" y2="33627"/>
                        <a14:foregroundMark x1="61800" y1="33627" x2="63100" y2="23944"/>
                        <a14:foregroundMark x1="62250" y1="25704" x2="59700" y2="57746"/>
                        <a14:foregroundMark x1="59700" y1="57746" x2="62500" y2="37852"/>
                        <a14:foregroundMark x1="65150" y1="27993" x2="68350" y2="41549"/>
                        <a14:foregroundMark x1="68350" y1="41549" x2="65550" y2="52113"/>
                        <a14:foregroundMark x1="54650" y1="23063" x2="51300" y2="35035"/>
                        <a14:foregroundMark x1="51300" y1="35035" x2="50200" y2="50176"/>
                        <a14:foregroundMark x1="50200" y1="50176" x2="55650" y2="47535"/>
                        <a14:foregroundMark x1="55650" y1="47535" x2="54900" y2="23592"/>
                        <a14:backgroundMark x1="58200" y1="31162" x2="58550" y2="46655"/>
                      </a14:backgroundRemoval>
                    </a14:imgEffect>
                  </a14:imgLayer>
                </a14:imgProps>
              </a:ext>
              <a:ext uri="{28A0092B-C50C-407E-A947-70E740481C1C}">
                <a14:useLocalDpi xmlns:a14="http://schemas.microsoft.com/office/drawing/2010/main" val="0"/>
              </a:ext>
            </a:extLst>
          </a:blip>
          <a:srcRect l="44721" b="50000"/>
          <a:stretch/>
        </p:blipFill>
        <p:spPr bwMode="auto">
          <a:xfrm>
            <a:off x="1671637" y="4585091"/>
            <a:ext cx="8848725" cy="227290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7D780D0-00A3-99BA-DED3-C281D2AE90CD}"/>
              </a:ext>
            </a:extLst>
          </p:cNvPr>
          <p:cNvSpPr txBox="1"/>
          <p:nvPr/>
        </p:nvSpPr>
        <p:spPr>
          <a:xfrm>
            <a:off x="776379" y="1413063"/>
            <a:ext cx="10796496" cy="304698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Esto implica determinar quiénes son los consumidores que se desea persuadir a comprar el producto o servicio.</a:t>
            </a:r>
          </a:p>
          <a:p>
            <a:pPr algn="just"/>
            <a:endParaRPr lang="es-MX" sz="3200" dirty="0">
              <a:latin typeface="Arial" panose="020B0604020202020204" pitchFamily="34" charset="0"/>
              <a:cs typeface="Arial" panose="020B0604020202020204" pitchFamily="34" charset="0"/>
            </a:endParaRPr>
          </a:p>
          <a:p>
            <a:pPr algn="just"/>
            <a:r>
              <a:rPr lang="es-MX" sz="3200" dirty="0">
                <a:latin typeface="Arial" panose="020B0604020202020204" pitchFamily="34" charset="0"/>
                <a:cs typeface="Arial" panose="020B0604020202020204" pitchFamily="34" charset="0"/>
              </a:rPr>
              <a:t>Se deben considerar factores como la edad, género, intereses, nivel socioeconómico y ubicación geográfica para poder diseñar anuncios publicitarios efectivos.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9" y="394612"/>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3 - Identificar el público objetivo</a:t>
            </a:r>
          </a:p>
        </p:txBody>
      </p:sp>
    </p:spTree>
    <p:extLst>
      <p:ext uri="{BB962C8B-B14F-4D97-AF65-F5344CB8AC3E}">
        <p14:creationId xmlns:p14="http://schemas.microsoft.com/office/powerpoint/2010/main" val="61875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776379" y="1858315"/>
            <a:ext cx="10639242" cy="1569660"/>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En este paso se busca desarrollar el mensaje que se quiere transmitir al público objetivo.</a:t>
            </a:r>
          </a:p>
          <a:p>
            <a:pPr algn="just"/>
            <a:endParaRPr lang="es-MX"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9" y="914217"/>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4 - Desarrollar el mensaje</a:t>
            </a:r>
          </a:p>
        </p:txBody>
      </p:sp>
      <p:pic>
        <p:nvPicPr>
          <p:cNvPr id="6148" name="Picture 4" descr="Imágenes de Desarrollo Humano - Descarga gratuita en Freepik">
            <a:extLst>
              <a:ext uri="{FF2B5EF4-FFF2-40B4-BE49-F238E27FC236}">
                <a16:creationId xmlns:a16="http://schemas.microsoft.com/office/drawing/2014/main" id="{0EA19238-D01E-C0F9-8410-547B997A34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86596" y="1909111"/>
            <a:ext cx="4449346" cy="444934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31A740C-7437-1E08-80D1-B65B7DC94A2E}"/>
              </a:ext>
            </a:extLst>
          </p:cNvPr>
          <p:cNvSpPr txBox="1"/>
          <p:nvPr/>
        </p:nvSpPr>
        <p:spPr>
          <a:xfrm>
            <a:off x="776379" y="3427975"/>
            <a:ext cx="7067459" cy="2554545"/>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El mensaje debe ser claro, conciso y persuasivo, y debe destacar los beneficios del producto o servicio que se desea promocionar.</a:t>
            </a:r>
          </a:p>
          <a:p>
            <a:pPr algn="just"/>
            <a:endParaRPr lang="es-MX"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03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476576" y="1797189"/>
            <a:ext cx="11082012" cy="107721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Lo siguiente es elegir los medios de comunicación que se utilizarán para difundir los anuncios publicitarios.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476576" y="840983"/>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5 - Elegir los medios de comunicación</a:t>
            </a:r>
          </a:p>
        </p:txBody>
      </p:sp>
      <p:pic>
        <p:nvPicPr>
          <p:cNvPr id="7170" name="Picture 2" descr="La Red Social, Medios De Comunicación Social, Los Medios De Comunicación  imagen png - imagen transparente descarga gratuita">
            <a:extLst>
              <a:ext uri="{FF2B5EF4-FFF2-40B4-BE49-F238E27FC236}">
                <a16:creationId xmlns:a16="http://schemas.microsoft.com/office/drawing/2014/main" id="{3100BB66-D019-5FEA-8124-210FECAD5D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21661" y="2627487"/>
            <a:ext cx="8611897" cy="44016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E228361-AE41-F474-207B-D2DBEA24BFA9}"/>
              </a:ext>
            </a:extLst>
          </p:cNvPr>
          <p:cNvSpPr txBox="1"/>
          <p:nvPr/>
        </p:nvSpPr>
        <p:spPr>
          <a:xfrm>
            <a:off x="476576" y="3151555"/>
            <a:ext cx="7010074" cy="2554545"/>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Se deben considerar factores como el presupuesto disponible, el público objetivo y la eficacia de los diferentes medios de comunicación (televisión, radio, internet, prensa, etc.).</a:t>
            </a:r>
          </a:p>
        </p:txBody>
      </p:sp>
    </p:spTree>
    <p:extLst>
      <p:ext uri="{BB962C8B-B14F-4D97-AF65-F5344CB8AC3E}">
        <p14:creationId xmlns:p14="http://schemas.microsoft.com/office/powerpoint/2010/main" val="168932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776379" y="2215266"/>
            <a:ext cx="10682196" cy="107721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Esto implica poner en marcha los anuncios publicitarios en los medios de comunicación elegidos.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9" y="1140468"/>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6 - Ejecutar la campaña</a:t>
            </a:r>
          </a:p>
        </p:txBody>
      </p:sp>
      <p:pic>
        <p:nvPicPr>
          <p:cNvPr id="8196" name="Picture 4" descr="Ilustración Vectorial De Negocios De Un Empresario Que Se Ejecuta Con  Maletín De Negocios En Movimiento Dinámico Y Enérgico PNG , Acción,  Maletín, Empresario PNG y Vector para Descargar Gratis | Pngtree">
            <a:extLst>
              <a:ext uri="{FF2B5EF4-FFF2-40B4-BE49-F238E27FC236}">
                <a16:creationId xmlns:a16="http://schemas.microsoft.com/office/drawing/2014/main" id="{D528ADD4-F7C4-8DB4-E4A2-86D99DFD65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9574" y="2668966"/>
            <a:ext cx="5461573" cy="546157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F6E5736-EA6F-78E0-8283-DF3A74247198}"/>
              </a:ext>
            </a:extLst>
          </p:cNvPr>
          <p:cNvSpPr txBox="1"/>
          <p:nvPr/>
        </p:nvSpPr>
        <p:spPr>
          <a:xfrm>
            <a:off x="776379" y="3565516"/>
            <a:ext cx="7633103" cy="2062103"/>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Es importante asegurarse de que los anuncios se difundan en los momentos adecuados y en los lugares correctos para llegar al público objetivo.</a:t>
            </a:r>
          </a:p>
        </p:txBody>
      </p:sp>
    </p:spTree>
    <p:extLst>
      <p:ext uri="{BB962C8B-B14F-4D97-AF65-F5344CB8AC3E}">
        <p14:creationId xmlns:p14="http://schemas.microsoft.com/office/powerpoint/2010/main" val="278553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446595" y="1737125"/>
            <a:ext cx="8093274" cy="304698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Por ultimo toca evaluar los resultados de la campaña publicitaria. Esto implica medir el impacto de los anuncios publicitarios en términos de ventas, reconocimiento de la marca, </a:t>
            </a:r>
            <a:r>
              <a:rPr lang="es-MX" sz="3200" dirty="0" err="1">
                <a:latin typeface="Arial" panose="020B0604020202020204" pitchFamily="34" charset="0"/>
                <a:cs typeface="Arial" panose="020B0604020202020204" pitchFamily="34" charset="0"/>
              </a:rPr>
              <a:t>feedback</a:t>
            </a:r>
            <a:r>
              <a:rPr lang="es-MX" sz="3200" dirty="0">
                <a:latin typeface="Arial" panose="020B0604020202020204" pitchFamily="34" charset="0"/>
                <a:cs typeface="Arial" panose="020B0604020202020204" pitchFamily="34" charset="0"/>
              </a:rPr>
              <a:t> de los consumidores, entre otros.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446594" y="719521"/>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7 - Monitorear y evaluar los resultados</a:t>
            </a:r>
          </a:p>
        </p:txBody>
      </p:sp>
      <p:pic>
        <p:nvPicPr>
          <p:cNvPr id="9218" name="Picture 2" descr="Diseño plano del concepto de sistema de monitoreo. | Vector Premium">
            <a:extLst>
              <a:ext uri="{FF2B5EF4-FFF2-40B4-BE49-F238E27FC236}">
                <a16:creationId xmlns:a16="http://schemas.microsoft.com/office/drawing/2014/main" id="{36D6959E-77BE-A8CA-83F1-13CD9CAC552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39869" y="1258130"/>
            <a:ext cx="4018407" cy="401840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812C682-1EB9-51D3-F8A6-BF768A365442}"/>
              </a:ext>
            </a:extLst>
          </p:cNvPr>
          <p:cNvSpPr txBox="1"/>
          <p:nvPr/>
        </p:nvSpPr>
        <p:spPr>
          <a:xfrm>
            <a:off x="446594" y="5061261"/>
            <a:ext cx="11054843" cy="107721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Con esta información, se pueden realizar ajustes para mejorar futuras campañas publicitarias.</a:t>
            </a:r>
          </a:p>
        </p:txBody>
      </p:sp>
    </p:spTree>
    <p:extLst>
      <p:ext uri="{BB962C8B-B14F-4D97-AF65-F5344CB8AC3E}">
        <p14:creationId xmlns:p14="http://schemas.microsoft.com/office/powerpoint/2010/main" val="354710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759126" y="1166842"/>
            <a:ext cx="9351034" cy="4524315"/>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Una campaña publicitaria es una serie de acciones de marketing que tienen como objetivo promocionar un producto o servicio y persuadir a los consumidores a comprarlo.</a:t>
            </a:r>
          </a:p>
          <a:p>
            <a:pPr algn="just"/>
            <a:endParaRPr lang="es-MX" sz="3200" dirty="0">
              <a:latin typeface="Arial" panose="020B0604020202020204" pitchFamily="34" charset="0"/>
              <a:cs typeface="Arial" panose="020B0604020202020204" pitchFamily="34" charset="0"/>
            </a:endParaRPr>
          </a:p>
          <a:p>
            <a:pPr algn="just"/>
            <a:r>
              <a:rPr lang="es-MX" sz="3200" dirty="0">
                <a:latin typeface="Arial" panose="020B0604020202020204" pitchFamily="34" charset="0"/>
                <a:cs typeface="Arial" panose="020B0604020202020204" pitchFamily="34" charset="0"/>
              </a:rPr>
              <a:t>Estas acciones incluyen el diseño y ejecución de anuncios publicitarios, la selección de los medios de comunicación para difundirlos, el monitoreo y evaluación de los resultados de la campaña.</a:t>
            </a:r>
          </a:p>
        </p:txBody>
      </p:sp>
    </p:spTree>
    <p:extLst>
      <p:ext uri="{BB962C8B-B14F-4D97-AF65-F5344CB8AC3E}">
        <p14:creationId xmlns:p14="http://schemas.microsoft.com/office/powerpoint/2010/main" val="256731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9512C-C4B5-1769-09EF-A53A34BB0CD4}"/>
              </a:ext>
            </a:extLst>
          </p:cNvPr>
          <p:cNvSpPr>
            <a:spLocks noGrp="1"/>
          </p:cNvSpPr>
          <p:nvPr>
            <p:ph type="ctrTitle"/>
          </p:nvPr>
        </p:nvSpPr>
        <p:spPr>
          <a:xfrm>
            <a:off x="1375983" y="2514599"/>
            <a:ext cx="9440034" cy="1828801"/>
          </a:xfrm>
        </p:spPr>
        <p:txBody>
          <a:bodyPr/>
          <a:lstStyle/>
          <a:p>
            <a:r>
              <a:rPr lang="es-MX" b="1" i="0" dirty="0">
                <a:solidFill>
                  <a:srgbClr val="D1D5DB"/>
                </a:solidFill>
                <a:effectLst/>
                <a:latin typeface="Söhne"/>
              </a:rPr>
              <a:t>Pasos para crear una campaña publicitaria</a:t>
            </a:r>
            <a:endParaRPr lang="es-MX" b="1" dirty="0"/>
          </a:p>
        </p:txBody>
      </p:sp>
    </p:spTree>
    <p:extLst>
      <p:ext uri="{BB962C8B-B14F-4D97-AF65-F5344CB8AC3E}">
        <p14:creationId xmlns:p14="http://schemas.microsoft.com/office/powerpoint/2010/main" val="114726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845389" y="920621"/>
            <a:ext cx="8712679" cy="501675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Para crear una campaña publicitaria exitosa, es importante seguir varios pasos:</a:t>
            </a:r>
          </a:p>
          <a:p>
            <a:pPr algn="just"/>
            <a:endParaRPr lang="es-MX" sz="3200" dirty="0">
              <a:latin typeface="Arial" panose="020B0604020202020204" pitchFamily="34" charset="0"/>
              <a:cs typeface="Arial" panose="020B0604020202020204" pitchFamily="34" charset="0"/>
            </a:endParaRP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Planificación de tiempos</a:t>
            </a: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Identificar el objetivo</a:t>
            </a: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Identificar el público objetivo</a:t>
            </a: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Desarrollar el mensaje</a:t>
            </a: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Elegir los medios de comunicación</a:t>
            </a: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Ejecutar la campaña</a:t>
            </a:r>
          </a:p>
          <a:p>
            <a:pPr marL="971550" lvl="1" indent="-514350" algn="just">
              <a:buFont typeface="+mj-lt"/>
              <a:buAutoNum type="arabicPeriod"/>
            </a:pPr>
            <a:r>
              <a:rPr lang="es-MX" sz="3200" dirty="0">
                <a:latin typeface="Arial" panose="020B0604020202020204" pitchFamily="34" charset="0"/>
                <a:cs typeface="Arial" panose="020B0604020202020204" pitchFamily="34" charset="0"/>
              </a:rPr>
              <a:t>Monitorear y evaluar los resultados</a:t>
            </a:r>
          </a:p>
        </p:txBody>
      </p:sp>
    </p:spTree>
    <p:extLst>
      <p:ext uri="{BB962C8B-B14F-4D97-AF65-F5344CB8AC3E}">
        <p14:creationId xmlns:p14="http://schemas.microsoft.com/office/powerpoint/2010/main" val="273621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ectores e ilustraciones de Plan para descargar gratis | Freepik">
            <a:extLst>
              <a:ext uri="{FF2B5EF4-FFF2-40B4-BE49-F238E27FC236}">
                <a16:creationId xmlns:a16="http://schemas.microsoft.com/office/drawing/2014/main" id="{87B7270A-021E-2670-BBD5-DB93E37F60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7019452" y="615846"/>
            <a:ext cx="6215921" cy="624215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7D780D0-00A3-99BA-DED3-C281D2AE90CD}"/>
              </a:ext>
            </a:extLst>
          </p:cNvPr>
          <p:cNvSpPr txBox="1"/>
          <p:nvPr/>
        </p:nvSpPr>
        <p:spPr>
          <a:xfrm>
            <a:off x="776379" y="1967208"/>
            <a:ext cx="6510246" cy="3539430"/>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Este paso implica establecer un cronograma detallado que indique los plazos para cada uno de los pasos de la campaña publicitaria, desde la investigación de mercado hasta la evaluación de los resultados.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8" y="914784"/>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1 - Planificación de tiempos</a:t>
            </a:r>
          </a:p>
        </p:txBody>
      </p:sp>
    </p:spTree>
    <p:extLst>
      <p:ext uri="{BB962C8B-B14F-4D97-AF65-F5344CB8AC3E}">
        <p14:creationId xmlns:p14="http://schemas.microsoft.com/office/powerpoint/2010/main" val="310031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776379" y="1687514"/>
            <a:ext cx="10582184" cy="1569660"/>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Esencial para garantizar que la campaña publicitaria se realice en el momento adecuado y que se respeten los plazos establecidos.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7" y="635717"/>
            <a:ext cx="10467884" cy="523220"/>
          </a:xfrm>
          <a:prstGeom prst="rect">
            <a:avLst/>
          </a:prstGeom>
          <a:noFill/>
        </p:spPr>
        <p:txBody>
          <a:bodyPr wrap="square" rtlCol="0">
            <a:spAutoFit/>
          </a:bodyPr>
          <a:lstStyle/>
          <a:p>
            <a:pPr algn="just"/>
            <a:r>
              <a:rPr lang="es-MX" sz="2800" b="1" dirty="0">
                <a:latin typeface="Arial" panose="020B0604020202020204" pitchFamily="34" charset="0"/>
                <a:cs typeface="Arial" panose="020B0604020202020204" pitchFamily="34" charset="0"/>
              </a:rPr>
              <a:t>1-1 ¿Por qué es importante la planificación de tiempos?</a:t>
            </a:r>
          </a:p>
        </p:txBody>
      </p:sp>
      <p:pic>
        <p:nvPicPr>
          <p:cNvPr id="1026" name="Picture 2" descr="Imágenes de Duda - Descarga gratuita en Freepik">
            <a:extLst>
              <a:ext uri="{FF2B5EF4-FFF2-40B4-BE49-F238E27FC236}">
                <a16:creationId xmlns:a16="http://schemas.microsoft.com/office/drawing/2014/main" id="{7801EB51-EFA2-D04D-0A0F-49C7B1928F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0032" y1="13419" x2="30032" y2="13898"/>
                        <a14:foregroundMark x1="30032" y1="13898" x2="29712" y2="14537"/>
                        <a14:foregroundMark x1="30990" y1="21086" x2="30990" y2="21086"/>
                        <a14:foregroundMark x1="37220" y1="14856" x2="37220" y2="14856"/>
                        <a14:foregroundMark x1="36741" y1="17891" x2="36741" y2="17891"/>
                        <a14:foregroundMark x1="25399" y1="23482" x2="25399" y2="23482"/>
                        <a14:foregroundMark x1="27157" y1="25559" x2="27157" y2="25559"/>
                        <a14:foregroundMark x1="52716" y1="16454" x2="52716" y2="16454"/>
                        <a14:foregroundMark x1="48403" y1="16773" x2="44089" y2="22204"/>
                        <a14:foregroundMark x1="64058" y1="10703" x2="64058" y2="10703"/>
                        <a14:foregroundMark x1="64058" y1="10703" x2="64058" y2="10703"/>
                        <a14:foregroundMark x1="62620" y1="13578" x2="62620" y2="13578"/>
                        <a14:foregroundMark x1="68051" y1="17412" x2="68051" y2="17412"/>
                        <a14:foregroundMark x1="68051" y1="17412" x2="68051" y2="17412"/>
                        <a14:foregroundMark x1="69968" y1="14856" x2="69968" y2="14856"/>
                        <a14:foregroundMark x1="76518" y1="20128" x2="76518" y2="20128"/>
                        <a14:foregroundMark x1="72684" y1="21246" x2="72684" y2="21246"/>
                      </a14:backgroundRemoval>
                    </a14:imgEffect>
                  </a14:imgLayer>
                </a14:imgProps>
              </a:ext>
              <a:ext uri="{28A0092B-C50C-407E-A947-70E740481C1C}">
                <a14:useLocalDpi xmlns:a14="http://schemas.microsoft.com/office/drawing/2010/main" val="0"/>
              </a:ext>
            </a:extLst>
          </a:blip>
          <a:srcRect/>
          <a:stretch>
            <a:fillRect/>
          </a:stretch>
        </p:blipFill>
        <p:spPr bwMode="auto">
          <a:xfrm>
            <a:off x="7972424" y="2744669"/>
            <a:ext cx="5186363" cy="51863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B0A92D0-BE0D-CD12-6F43-DA77110ACFA6}"/>
              </a:ext>
            </a:extLst>
          </p:cNvPr>
          <p:cNvSpPr txBox="1"/>
          <p:nvPr/>
        </p:nvSpPr>
        <p:spPr>
          <a:xfrm>
            <a:off x="776378" y="3429000"/>
            <a:ext cx="7332451" cy="304698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También permite que el equipo de trabajo tenga una visión clara del progreso de la campaña y de cualquier retraso que pueda surgir en el camino, lo que permite tomar medidas oportunas para solucionarlos.</a:t>
            </a:r>
          </a:p>
        </p:txBody>
      </p:sp>
    </p:spTree>
    <p:extLst>
      <p:ext uri="{BB962C8B-B14F-4D97-AF65-F5344CB8AC3E}">
        <p14:creationId xmlns:p14="http://schemas.microsoft.com/office/powerpoint/2010/main" val="413498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776379" y="1687634"/>
            <a:ext cx="9351034" cy="4524315"/>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Se debe empezar estableciendo un calendario con fechas específicas para cada uno de los pasos de la campaña publicitaria.</a:t>
            </a:r>
          </a:p>
          <a:p>
            <a:pPr algn="just"/>
            <a:endParaRPr lang="es-MX" sz="3200" dirty="0">
              <a:latin typeface="Arial" panose="020B0604020202020204" pitchFamily="34" charset="0"/>
              <a:cs typeface="Arial" panose="020B0604020202020204" pitchFamily="34" charset="0"/>
            </a:endParaRPr>
          </a:p>
          <a:p>
            <a:pPr algn="just"/>
            <a:r>
              <a:rPr lang="es-MX" sz="3200" dirty="0">
                <a:latin typeface="Arial" panose="020B0604020202020204" pitchFamily="34" charset="0"/>
                <a:cs typeface="Arial" panose="020B0604020202020204" pitchFamily="34" charset="0"/>
              </a:rPr>
              <a:t>Es importante tener en cuenta factores como el tiempo de producción de los anuncios publicitarios, la fecha de lanzamiento de la campaña, los plazos para la revisión y aprobación de los materiales, entre otros.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9" y="678976"/>
            <a:ext cx="7332451"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1-2 Cómo planificar los tiempos</a:t>
            </a:r>
          </a:p>
        </p:txBody>
      </p:sp>
    </p:spTree>
    <p:extLst>
      <p:ext uri="{BB962C8B-B14F-4D97-AF65-F5344CB8AC3E}">
        <p14:creationId xmlns:p14="http://schemas.microsoft.com/office/powerpoint/2010/main" val="149145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F341EA-DBE5-99E3-CB22-4DE8356B6CE7}"/>
              </a:ext>
            </a:extLst>
          </p:cNvPr>
          <p:cNvSpPr txBox="1"/>
          <p:nvPr/>
        </p:nvSpPr>
        <p:spPr>
          <a:xfrm>
            <a:off x="1463617" y="415399"/>
            <a:ext cx="9264767" cy="523220"/>
          </a:xfrm>
          <a:prstGeom prst="rect">
            <a:avLst/>
          </a:prstGeom>
          <a:noFill/>
        </p:spPr>
        <p:txBody>
          <a:bodyPr wrap="square" rtlCol="0">
            <a:spAutoFit/>
          </a:bodyPr>
          <a:lstStyle/>
          <a:p>
            <a:pPr algn="ctr"/>
            <a:r>
              <a:rPr lang="es-MX" sz="2800" b="1" dirty="0">
                <a:latin typeface="Arial" panose="020B0604020202020204" pitchFamily="34" charset="0"/>
                <a:cs typeface="Arial" panose="020B0604020202020204" pitchFamily="34" charset="0"/>
              </a:rPr>
              <a:t>Ejemplo de un cronograma de campaña publicitaria</a:t>
            </a:r>
          </a:p>
        </p:txBody>
      </p:sp>
      <p:graphicFrame>
        <p:nvGraphicFramePr>
          <p:cNvPr id="15" name="Table 2">
            <a:extLst>
              <a:ext uri="{FF2B5EF4-FFF2-40B4-BE49-F238E27FC236}">
                <a16:creationId xmlns:a16="http://schemas.microsoft.com/office/drawing/2014/main" id="{BE45D8FE-A960-8F48-D95E-AEDE536E7531}"/>
              </a:ext>
            </a:extLst>
          </p:cNvPr>
          <p:cNvGraphicFramePr>
            <a:graphicFrameLocks noGrp="1"/>
          </p:cNvGraphicFramePr>
          <p:nvPr>
            <p:extLst>
              <p:ext uri="{D42A27DB-BD31-4B8C-83A1-F6EECF244321}">
                <p14:modId xmlns:p14="http://schemas.microsoft.com/office/powerpoint/2010/main" val="1625677847"/>
              </p:ext>
            </p:extLst>
          </p:nvPr>
        </p:nvGraphicFramePr>
        <p:xfrm>
          <a:off x="331372" y="1343461"/>
          <a:ext cx="11529256" cy="5019531"/>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340650">
                <a:tc>
                  <a:txBody>
                    <a:bodyPr/>
                    <a:lstStyle/>
                    <a:p>
                      <a:pPr>
                        <a:lnSpc>
                          <a:spcPct val="100000"/>
                        </a:lnSpc>
                      </a:pPr>
                      <a:r>
                        <a:rPr lang="en-US" sz="1600" b="1" dirty="0">
                          <a:solidFill>
                            <a:schemeClr val="tx1"/>
                          </a:solidFill>
                          <a:latin typeface="Century Gothic" panose="020B0502020202020204" pitchFamily="34" charset="0"/>
                        </a:rPr>
                        <a:t>TASKS</a:t>
                      </a:r>
                      <a:endParaRPr lang="en-US" sz="1400" b="1"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600" b="1"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600" b="1"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entury Gothic" panose="020B0502020202020204" pitchFamily="34" charset="0"/>
                        </a:rPr>
                        <a:t>MONTH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600" b="1" dirty="0">
                          <a:solidFill>
                            <a:schemeClr val="tx1"/>
                          </a:solidFill>
                          <a:latin typeface="Century Gothic" panose="020B0502020202020204" pitchFamily="34" charset="0"/>
                        </a:rPr>
                        <a:t>MONTH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entury Gothic" panose="020B0502020202020204" pitchFamily="34" charset="0"/>
                        </a:rPr>
                        <a:t>MONTH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50915962"/>
                  </a:ext>
                </a:extLst>
              </a:tr>
              <a:tr h="475849">
                <a:tc>
                  <a:txBody>
                    <a:bodyPr/>
                    <a:lstStyle/>
                    <a:p>
                      <a:pPr>
                        <a:lnSpc>
                          <a:spcPct val="100000"/>
                        </a:lnSpc>
                      </a:pPr>
                      <a:r>
                        <a:rPr lang="en-US" sz="2000" b="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2965858687"/>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4200816345"/>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992502013"/>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699537522"/>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3119141191"/>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911561401"/>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4294209273"/>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2390668724"/>
                  </a:ext>
                </a:extLst>
              </a:tr>
              <a:tr h="475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169939261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Task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lumOff val="2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lumMod val="10000"/>
                        <a:lumOff val="90000"/>
                        <a:alpha val="50000"/>
                      </a:schemeClr>
                    </a:solidFill>
                  </a:tcPr>
                </a:tc>
                <a:extLst>
                  <a:ext uri="{0D108BD9-81ED-4DB2-BD59-A6C34878D82A}">
                    <a16:rowId xmlns:a16="http://schemas.microsoft.com/office/drawing/2014/main" val="1634152558"/>
                  </a:ext>
                </a:extLst>
              </a:tr>
            </a:tbl>
          </a:graphicData>
        </a:graphic>
      </p:graphicFrame>
      <p:sp>
        <p:nvSpPr>
          <p:cNvPr id="16" name="Rectangle 4">
            <a:extLst>
              <a:ext uri="{FF2B5EF4-FFF2-40B4-BE49-F238E27FC236}">
                <a16:creationId xmlns:a16="http://schemas.microsoft.com/office/drawing/2014/main" id="{E58BFACC-739B-6E15-460E-0051128425A1}"/>
              </a:ext>
            </a:extLst>
          </p:cNvPr>
          <p:cNvSpPr>
            <a:spLocks/>
          </p:cNvSpPr>
          <p:nvPr/>
        </p:nvSpPr>
        <p:spPr>
          <a:xfrm>
            <a:off x="3828896" y="1748317"/>
            <a:ext cx="2029127"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17" name="Rectangle 5">
            <a:extLst>
              <a:ext uri="{FF2B5EF4-FFF2-40B4-BE49-F238E27FC236}">
                <a16:creationId xmlns:a16="http://schemas.microsoft.com/office/drawing/2014/main" id="{D2AC3EB2-F3BD-9AE3-5360-353D06EEDB36}"/>
              </a:ext>
            </a:extLst>
          </p:cNvPr>
          <p:cNvSpPr>
            <a:spLocks/>
          </p:cNvSpPr>
          <p:nvPr/>
        </p:nvSpPr>
        <p:spPr>
          <a:xfrm>
            <a:off x="4511830" y="2216290"/>
            <a:ext cx="955015"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18" name="Rectangle 11">
            <a:extLst>
              <a:ext uri="{FF2B5EF4-FFF2-40B4-BE49-F238E27FC236}">
                <a16:creationId xmlns:a16="http://schemas.microsoft.com/office/drawing/2014/main" id="{D9276BE8-2F1C-B822-AA09-2CB0B6E21F6A}"/>
              </a:ext>
            </a:extLst>
          </p:cNvPr>
          <p:cNvSpPr>
            <a:spLocks/>
          </p:cNvSpPr>
          <p:nvPr/>
        </p:nvSpPr>
        <p:spPr>
          <a:xfrm>
            <a:off x="4727187" y="2684263"/>
            <a:ext cx="1130836"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a:t>
            </a:r>
          </a:p>
        </p:txBody>
      </p:sp>
      <p:sp>
        <p:nvSpPr>
          <p:cNvPr id="19" name="Rectangle 41">
            <a:extLst>
              <a:ext uri="{FF2B5EF4-FFF2-40B4-BE49-F238E27FC236}">
                <a16:creationId xmlns:a16="http://schemas.microsoft.com/office/drawing/2014/main" id="{2F0B2A27-8611-F226-9B11-535080A599E8}"/>
              </a:ext>
            </a:extLst>
          </p:cNvPr>
          <p:cNvSpPr>
            <a:spLocks/>
          </p:cNvSpPr>
          <p:nvPr/>
        </p:nvSpPr>
        <p:spPr>
          <a:xfrm>
            <a:off x="5309968" y="3152236"/>
            <a:ext cx="1262282"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Needs Review</a:t>
            </a:r>
          </a:p>
        </p:txBody>
      </p:sp>
      <p:sp>
        <p:nvSpPr>
          <p:cNvPr id="20" name="Rectangle 42">
            <a:extLst>
              <a:ext uri="{FF2B5EF4-FFF2-40B4-BE49-F238E27FC236}">
                <a16:creationId xmlns:a16="http://schemas.microsoft.com/office/drawing/2014/main" id="{25372954-7616-9304-CFB3-E34FD77B210D}"/>
              </a:ext>
            </a:extLst>
          </p:cNvPr>
          <p:cNvSpPr>
            <a:spLocks/>
          </p:cNvSpPr>
          <p:nvPr/>
        </p:nvSpPr>
        <p:spPr>
          <a:xfrm>
            <a:off x="6572250" y="3620209"/>
            <a:ext cx="3171653"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21" name="Rectangle 43">
            <a:extLst>
              <a:ext uri="{FF2B5EF4-FFF2-40B4-BE49-F238E27FC236}">
                <a16:creationId xmlns:a16="http://schemas.microsoft.com/office/drawing/2014/main" id="{0A634214-C754-0C51-E839-232475EB84E3}"/>
              </a:ext>
            </a:extLst>
          </p:cNvPr>
          <p:cNvSpPr>
            <a:spLocks/>
          </p:cNvSpPr>
          <p:nvPr/>
        </p:nvSpPr>
        <p:spPr>
          <a:xfrm>
            <a:off x="5858026" y="4088182"/>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22" name="Rectangle 44">
            <a:extLst>
              <a:ext uri="{FF2B5EF4-FFF2-40B4-BE49-F238E27FC236}">
                <a16:creationId xmlns:a16="http://schemas.microsoft.com/office/drawing/2014/main" id="{5180A521-966B-DEEA-105A-BB97358B4429}"/>
              </a:ext>
            </a:extLst>
          </p:cNvPr>
          <p:cNvSpPr>
            <a:spLocks/>
          </p:cNvSpPr>
          <p:nvPr/>
        </p:nvSpPr>
        <p:spPr>
          <a:xfrm>
            <a:off x="6850536" y="4556155"/>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23" name="Rectangle 45">
            <a:extLst>
              <a:ext uri="{FF2B5EF4-FFF2-40B4-BE49-F238E27FC236}">
                <a16:creationId xmlns:a16="http://schemas.microsoft.com/office/drawing/2014/main" id="{1A805BEB-0616-EE26-6B47-16C2EE8E68FD}"/>
              </a:ext>
            </a:extLst>
          </p:cNvPr>
          <p:cNvSpPr>
            <a:spLocks/>
          </p:cNvSpPr>
          <p:nvPr/>
        </p:nvSpPr>
        <p:spPr>
          <a:xfrm>
            <a:off x="7800217" y="5024128"/>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24" name="Rectangle 53">
            <a:extLst>
              <a:ext uri="{FF2B5EF4-FFF2-40B4-BE49-F238E27FC236}">
                <a16:creationId xmlns:a16="http://schemas.microsoft.com/office/drawing/2014/main" id="{ED5A47D0-F128-E378-6E7E-DE04FE2AD132}"/>
              </a:ext>
            </a:extLst>
          </p:cNvPr>
          <p:cNvSpPr>
            <a:spLocks/>
          </p:cNvSpPr>
          <p:nvPr/>
        </p:nvSpPr>
        <p:spPr>
          <a:xfrm>
            <a:off x="8245793" y="5492101"/>
            <a:ext cx="149810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25" name="Rectangle 54">
            <a:extLst>
              <a:ext uri="{FF2B5EF4-FFF2-40B4-BE49-F238E27FC236}">
                <a16:creationId xmlns:a16="http://schemas.microsoft.com/office/drawing/2014/main" id="{1C22E785-0A6C-9F8E-F150-B540167F4AE3}"/>
              </a:ext>
            </a:extLst>
          </p:cNvPr>
          <p:cNvSpPr>
            <a:spLocks/>
          </p:cNvSpPr>
          <p:nvPr/>
        </p:nvSpPr>
        <p:spPr>
          <a:xfrm>
            <a:off x="9244013" y="5960071"/>
            <a:ext cx="2616613"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27" name="Rectangle 71">
            <a:extLst>
              <a:ext uri="{FF2B5EF4-FFF2-40B4-BE49-F238E27FC236}">
                <a16:creationId xmlns:a16="http://schemas.microsoft.com/office/drawing/2014/main" id="{63DE4B55-EA63-BEFF-BDD4-E6C043B122F4}"/>
              </a:ext>
            </a:extLst>
          </p:cNvPr>
          <p:cNvSpPr>
            <a:spLocks/>
          </p:cNvSpPr>
          <p:nvPr/>
        </p:nvSpPr>
        <p:spPr>
          <a:xfrm>
            <a:off x="3851060" y="3619721"/>
            <a:ext cx="1980493" cy="365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 – 00/00</a:t>
            </a:r>
          </a:p>
        </p:txBody>
      </p:sp>
      <p:grpSp>
        <p:nvGrpSpPr>
          <p:cNvPr id="5" name="Grupo 4">
            <a:extLst>
              <a:ext uri="{FF2B5EF4-FFF2-40B4-BE49-F238E27FC236}">
                <a16:creationId xmlns:a16="http://schemas.microsoft.com/office/drawing/2014/main" id="{941CAA6E-200C-D4BA-1246-4EC1A66A95F4}"/>
              </a:ext>
            </a:extLst>
          </p:cNvPr>
          <p:cNvGrpSpPr/>
          <p:nvPr/>
        </p:nvGrpSpPr>
        <p:grpSpPr>
          <a:xfrm>
            <a:off x="5990663" y="972046"/>
            <a:ext cx="274320" cy="5607044"/>
            <a:chOff x="5990663" y="972046"/>
            <a:chExt cx="274320" cy="5607044"/>
          </a:xfrm>
        </p:grpSpPr>
        <p:cxnSp>
          <p:nvCxnSpPr>
            <p:cNvPr id="4" name="Conector recto 3">
              <a:extLst>
                <a:ext uri="{FF2B5EF4-FFF2-40B4-BE49-F238E27FC236}">
                  <a16:creationId xmlns:a16="http://schemas.microsoft.com/office/drawing/2014/main" id="{9236D392-DC0A-4252-8E47-CBB484D9C841}"/>
                </a:ext>
              </a:extLst>
            </p:cNvPr>
            <p:cNvCxnSpPr/>
            <p:nvPr/>
          </p:nvCxnSpPr>
          <p:spPr>
            <a:xfrm>
              <a:off x="6134881" y="1143751"/>
              <a:ext cx="0" cy="5435339"/>
            </a:xfrm>
            <a:prstGeom prst="line">
              <a:avLst/>
            </a:prstGeom>
            <a:ln w="57150"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Diamond 70">
              <a:extLst>
                <a:ext uri="{FF2B5EF4-FFF2-40B4-BE49-F238E27FC236}">
                  <a16:creationId xmlns:a16="http://schemas.microsoft.com/office/drawing/2014/main" id="{C9AD5151-DB70-2260-BE5D-C6E84417D07B}"/>
                </a:ext>
              </a:extLst>
            </p:cNvPr>
            <p:cNvSpPr>
              <a:spLocks noChangeAspect="1"/>
            </p:cNvSpPr>
            <p:nvPr/>
          </p:nvSpPr>
          <p:spPr>
            <a:xfrm>
              <a:off x="5990663" y="972046"/>
              <a:ext cx="274320" cy="274320"/>
            </a:xfrm>
            <a:prstGeom prst="diamond">
              <a:avLst/>
            </a:prstGeom>
            <a:solidFill>
              <a:schemeClr val="tx1"/>
            </a:solidFill>
            <a:ln w="381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912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D780D0-00A3-99BA-DED3-C281D2AE90CD}"/>
              </a:ext>
            </a:extLst>
          </p:cNvPr>
          <p:cNvSpPr txBox="1"/>
          <p:nvPr/>
        </p:nvSpPr>
        <p:spPr>
          <a:xfrm>
            <a:off x="776379" y="2397948"/>
            <a:ext cx="9351034" cy="2062103"/>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Esto implica definir lo que se quiere lograr con la campaña, como aumentar las ventas, mejorar la percepción de la marca, lanzar un nuevo producto o servicio, entre otros.</a:t>
            </a:r>
          </a:p>
        </p:txBody>
      </p:sp>
      <p:sp>
        <p:nvSpPr>
          <p:cNvPr id="3" name="CuadroTexto 2">
            <a:extLst>
              <a:ext uri="{FF2B5EF4-FFF2-40B4-BE49-F238E27FC236}">
                <a16:creationId xmlns:a16="http://schemas.microsoft.com/office/drawing/2014/main" id="{6AF341EA-DBE5-99E3-CB22-4DE8356B6CE7}"/>
              </a:ext>
            </a:extLst>
          </p:cNvPr>
          <p:cNvSpPr txBox="1"/>
          <p:nvPr/>
        </p:nvSpPr>
        <p:spPr>
          <a:xfrm>
            <a:off x="776379" y="1129130"/>
            <a:ext cx="9351034" cy="646331"/>
          </a:xfrm>
          <a:prstGeom prst="rect">
            <a:avLst/>
          </a:prstGeom>
          <a:noFill/>
        </p:spPr>
        <p:txBody>
          <a:bodyPr wrap="square" rtlCol="0">
            <a:spAutoFit/>
          </a:bodyPr>
          <a:lstStyle/>
          <a:p>
            <a:pPr algn="just"/>
            <a:r>
              <a:rPr lang="es-MX" sz="3600" b="1" dirty="0">
                <a:latin typeface="Arial" panose="020B0604020202020204" pitchFamily="34" charset="0"/>
                <a:cs typeface="Arial" panose="020B0604020202020204" pitchFamily="34" charset="0"/>
              </a:rPr>
              <a:t>2 - Identificar el objetivo</a:t>
            </a:r>
          </a:p>
        </p:txBody>
      </p:sp>
      <p:pic>
        <p:nvPicPr>
          <p:cNvPr id="4098" name="Picture 2" descr="Hombre mirando a través de binoculares. estamos contratando, reclutando y  negocios viendo el concepto de vector | Vector Premium">
            <a:extLst>
              <a:ext uri="{FF2B5EF4-FFF2-40B4-BE49-F238E27FC236}">
                <a16:creationId xmlns:a16="http://schemas.microsoft.com/office/drawing/2014/main" id="{40E01FE2-F7F7-F546-4D3D-2663166671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05168" y="3549862"/>
            <a:ext cx="4310453" cy="372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97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Pizarra</Template>
  <TotalTime>1412</TotalTime>
  <Words>636</Words>
  <Application>Microsoft Office PowerPoint</Application>
  <PresentationFormat>Panorámica</PresentationFormat>
  <Paragraphs>70</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Calisto MT</vt:lpstr>
      <vt:lpstr>Century Gothic</vt:lpstr>
      <vt:lpstr>Söhne</vt:lpstr>
      <vt:lpstr>Wingdings 2</vt:lpstr>
      <vt:lpstr>Pizarra</vt:lpstr>
      <vt:lpstr>¿Qué es una campaña publicitaria?</vt:lpstr>
      <vt:lpstr>Presentación de PowerPoint</vt:lpstr>
      <vt:lpstr>Pasos para crear una campaña publicitaria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una campaña publicitaria?</dc:title>
  <dc:creator>Abdiel Aldana</dc:creator>
  <cp:lastModifiedBy>Abdiel Aldana</cp:lastModifiedBy>
  <cp:revision>4</cp:revision>
  <dcterms:created xsi:type="dcterms:W3CDTF">2023-02-24T00:58:24Z</dcterms:created>
  <dcterms:modified xsi:type="dcterms:W3CDTF">2023-03-01T06:39:10Z</dcterms:modified>
</cp:coreProperties>
</file>